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58" r:id="rId3"/>
    <p:sldId id="259" r:id="rId4"/>
    <p:sldId id="257" r:id="rId5"/>
    <p:sldId id="318" r:id="rId6"/>
    <p:sldId id="319" r:id="rId7"/>
    <p:sldId id="261" r:id="rId8"/>
    <p:sldId id="262" r:id="rId9"/>
    <p:sldId id="263" r:id="rId10"/>
    <p:sldId id="264" r:id="rId11"/>
    <p:sldId id="265" r:id="rId12"/>
    <p:sldId id="266" r:id="rId13"/>
    <p:sldId id="267" r:id="rId14"/>
    <p:sldId id="315" r:id="rId15"/>
    <p:sldId id="316" r:id="rId16"/>
    <p:sldId id="317" r:id="rId17"/>
    <p:sldId id="320" r:id="rId18"/>
    <p:sldId id="268" r:id="rId19"/>
    <p:sldId id="269" r:id="rId20"/>
    <p:sldId id="270" r:id="rId21"/>
    <p:sldId id="271" r:id="rId22"/>
    <p:sldId id="338" r:id="rId23"/>
    <p:sldId id="272" r:id="rId24"/>
    <p:sldId id="273" r:id="rId25"/>
    <p:sldId id="274" r:id="rId26"/>
    <p:sldId id="275" r:id="rId27"/>
    <p:sldId id="276" r:id="rId28"/>
    <p:sldId id="277" r:id="rId29"/>
    <p:sldId id="306" r:id="rId30"/>
    <p:sldId id="307" r:id="rId31"/>
    <p:sldId id="278" r:id="rId32"/>
    <p:sldId id="279" r:id="rId33"/>
    <p:sldId id="280" r:id="rId34"/>
    <p:sldId id="281" r:id="rId35"/>
    <p:sldId id="283" r:id="rId36"/>
    <p:sldId id="310" r:id="rId37"/>
    <p:sldId id="321" r:id="rId38"/>
    <p:sldId id="324" r:id="rId39"/>
    <p:sldId id="325" r:id="rId40"/>
    <p:sldId id="339" r:id="rId41"/>
    <p:sldId id="340" r:id="rId42"/>
    <p:sldId id="341" r:id="rId43"/>
    <p:sldId id="328" r:id="rId44"/>
    <p:sldId id="342" r:id="rId45"/>
    <p:sldId id="326" r:id="rId46"/>
    <p:sldId id="327" r:id="rId47"/>
    <p:sldId id="309" r:id="rId48"/>
    <p:sldId id="30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72" d="100"/>
          <a:sy n="72" d="100"/>
        </p:scale>
        <p:origin x="534" y="66"/>
      </p:cViewPr>
      <p:guideLst/>
    </p:cSldViewPr>
  </p:slideViewPr>
  <p:notesTextViewPr>
    <p:cViewPr>
      <p:scale>
        <a:sx n="1" d="1"/>
        <a:sy n="1" d="1"/>
      </p:scale>
      <p:origin x="0" y="0"/>
    </p:cViewPr>
  </p:notesTextViewPr>
  <p:sorterViewPr>
    <p:cViewPr varScale="1">
      <p:scale>
        <a:sx n="100" d="100"/>
        <a:sy n="100" d="100"/>
      </p:scale>
      <p:origin x="0" y="-117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DE4A3-750B-42C3-BA83-497A06E580B6}" type="datetimeFigureOut">
              <a:rPr lang="en-US" smtClean="0"/>
              <a:t>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1E7795-EB49-485E-BC8D-67A9BD192942}" type="slidenum">
              <a:rPr lang="en-US" smtClean="0"/>
              <a:t>‹#›</a:t>
            </a:fld>
            <a:endParaRPr lang="en-US"/>
          </a:p>
        </p:txBody>
      </p:sp>
    </p:spTree>
    <p:extLst>
      <p:ext uri="{BB962C8B-B14F-4D97-AF65-F5344CB8AC3E}">
        <p14:creationId xmlns:p14="http://schemas.microsoft.com/office/powerpoint/2010/main" val="1197494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514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FC8A8A-0F7E-47D9-8318-0B1AD05D0327}" type="slidenum">
              <a:rPr lang="en-US" smtClean="0"/>
              <a:pPr/>
              <a:t>24</a:t>
            </a:fld>
            <a:endParaRPr lang="en-US"/>
          </a:p>
        </p:txBody>
      </p:sp>
    </p:spTree>
    <p:extLst>
      <p:ext uri="{BB962C8B-B14F-4D97-AF65-F5344CB8AC3E}">
        <p14:creationId xmlns:p14="http://schemas.microsoft.com/office/powerpoint/2010/main" val="339369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6C1FF22C-3BCB-4C18-A381-6CE4565379AC}" type="datetime4">
              <a:rPr lang="en-US" altLang="en-US"/>
              <a:pPr/>
              <a:t>January 4, 2021</a:t>
            </a:fld>
            <a:endParaRPr lang="en-US" altLang="en-US"/>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4159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3174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BAF0F30-2C01-4126-B33F-1F40A4C90765}" type="slidenum">
              <a:rPr lang="es-ES_tradnl"/>
              <a:pPr eaLnBrk="1" hangingPunct="1"/>
              <a:t>6</a:t>
            </a:fld>
            <a:endParaRPr lang="es-ES_tradnl"/>
          </a:p>
        </p:txBody>
      </p:sp>
    </p:spTree>
    <p:extLst>
      <p:ext uri="{BB962C8B-B14F-4D97-AF65-F5344CB8AC3E}">
        <p14:creationId xmlns:p14="http://schemas.microsoft.com/office/powerpoint/2010/main" val="359499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35844"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643005A-7429-4BA1-B6F6-A73A3C06F57C}" type="slidenum">
              <a:rPr lang="es-ES_tradnl"/>
              <a:pPr eaLnBrk="1" hangingPunct="1"/>
              <a:t>7</a:t>
            </a:fld>
            <a:endParaRPr lang="es-ES_tradnl"/>
          </a:p>
        </p:txBody>
      </p:sp>
    </p:spTree>
    <p:extLst>
      <p:ext uri="{BB962C8B-B14F-4D97-AF65-F5344CB8AC3E}">
        <p14:creationId xmlns:p14="http://schemas.microsoft.com/office/powerpoint/2010/main" val="310207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3686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1489BC0-A475-4D30-A969-1D1C5958F3C3}" type="slidenum">
              <a:rPr lang="es-ES_tradnl"/>
              <a:pPr eaLnBrk="1" hangingPunct="1"/>
              <a:t>8</a:t>
            </a:fld>
            <a:endParaRPr lang="es-ES_tradnl"/>
          </a:p>
        </p:txBody>
      </p:sp>
    </p:spTree>
    <p:extLst>
      <p:ext uri="{BB962C8B-B14F-4D97-AF65-F5344CB8AC3E}">
        <p14:creationId xmlns:p14="http://schemas.microsoft.com/office/powerpoint/2010/main" val="1936694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37892"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B80EB57-B4A8-4CAD-9169-7693BE3009A1}" type="slidenum">
              <a:rPr lang="es-ES_tradnl"/>
              <a:pPr eaLnBrk="1" hangingPunct="1"/>
              <a:t>9</a:t>
            </a:fld>
            <a:endParaRPr lang="es-ES_tradnl"/>
          </a:p>
        </p:txBody>
      </p:sp>
    </p:spTree>
    <p:extLst>
      <p:ext uri="{BB962C8B-B14F-4D97-AF65-F5344CB8AC3E}">
        <p14:creationId xmlns:p14="http://schemas.microsoft.com/office/powerpoint/2010/main" val="945591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39940"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5D2DF39-C822-465A-B0BB-5F1FC6D6076A}" type="slidenum">
              <a:rPr lang="es-ES_tradnl"/>
              <a:pPr eaLnBrk="1" hangingPunct="1"/>
              <a:t>10</a:t>
            </a:fld>
            <a:endParaRPr lang="es-ES_tradnl"/>
          </a:p>
        </p:txBody>
      </p:sp>
    </p:spTree>
    <p:extLst>
      <p:ext uri="{BB962C8B-B14F-4D97-AF65-F5344CB8AC3E}">
        <p14:creationId xmlns:p14="http://schemas.microsoft.com/office/powerpoint/2010/main" val="2578954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40964"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A08ADC2-0934-46EC-B417-EAFE0FF97A91}" type="slidenum">
              <a:rPr lang="es-ES_tradnl"/>
              <a:pPr eaLnBrk="1" hangingPunct="1"/>
              <a:t>11</a:t>
            </a:fld>
            <a:endParaRPr lang="es-ES_tradnl"/>
          </a:p>
        </p:txBody>
      </p:sp>
    </p:spTree>
    <p:extLst>
      <p:ext uri="{BB962C8B-B14F-4D97-AF65-F5344CB8AC3E}">
        <p14:creationId xmlns:p14="http://schemas.microsoft.com/office/powerpoint/2010/main" val="2136014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_tradnl"/>
          </a:p>
        </p:txBody>
      </p:sp>
      <p:sp>
        <p:nvSpPr>
          <p:cNvPr id="44036"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174652B-2082-42C3-B213-4B3F4412CC3E}" type="slidenum">
              <a:rPr lang="es-ES_tradnl"/>
              <a:pPr eaLnBrk="1" hangingPunct="1"/>
              <a:t>12</a:t>
            </a:fld>
            <a:endParaRPr lang="es-ES_tradnl"/>
          </a:p>
        </p:txBody>
      </p:sp>
    </p:spTree>
    <p:extLst>
      <p:ext uri="{BB962C8B-B14F-4D97-AF65-F5344CB8AC3E}">
        <p14:creationId xmlns:p14="http://schemas.microsoft.com/office/powerpoint/2010/main" val="3367125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65CD9D6-9985-4BD4-A9F0-107AF100E745}" type="slidenum">
              <a:rPr lang="et-EE"/>
              <a:pPr/>
              <a:t>17</a:t>
            </a:fld>
            <a:endParaRPr lang="et-EE"/>
          </a:p>
        </p:txBody>
      </p:sp>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p:txBody>
          <a:bodyPr/>
          <a:lstStyle/>
          <a:p>
            <a:pPr>
              <a:spcBef>
                <a:spcPct val="0"/>
              </a:spcBef>
            </a:pPr>
            <a:endParaRPr lang="et-EE"/>
          </a:p>
        </p:txBody>
      </p:sp>
      <p:sp>
        <p:nvSpPr>
          <p:cNvPr id="24269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167080D1-A711-473F-8062-82DFD98FD0FE}" type="slidenum">
              <a:rPr lang="en-US" sz="1200">
                <a:latin typeface="Calibri" pitchFamily="34" charset="0"/>
              </a:rPr>
              <a:pPr algn="r"/>
              <a:t>17</a:t>
            </a:fld>
            <a:endParaRPr lang="en-US" sz="1200">
              <a:latin typeface="Calibri" pitchFamily="34" charset="0"/>
            </a:endParaRPr>
          </a:p>
        </p:txBody>
      </p:sp>
    </p:spTree>
    <p:extLst>
      <p:ext uri="{BB962C8B-B14F-4D97-AF65-F5344CB8AC3E}">
        <p14:creationId xmlns:p14="http://schemas.microsoft.com/office/powerpoint/2010/main" val="3571332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9946FB1-E69D-4AAD-868F-D46CDECA0B45}"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572646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946FB1-E69D-4AAD-868F-D46CDECA0B45}"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3240356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946FB1-E69D-4AAD-868F-D46CDECA0B45}"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1387899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1/4/2021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90283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32486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1/4/2021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988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3793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75657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1499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7580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1/4/2021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73896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946FB1-E69D-4AAD-868F-D46CDECA0B45}"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400971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2939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4006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1/4/2021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797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C00000"/>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946FB1-E69D-4AAD-868F-D46CDECA0B45}"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3754113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946FB1-E69D-4AAD-868F-D46CDECA0B45}"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86118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946FB1-E69D-4AAD-868F-D46CDECA0B45}" type="datetimeFigureOut">
              <a:rPr lang="en-US" smtClean="0"/>
              <a:t>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885800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19946FB1-E69D-4AAD-868F-D46CDECA0B45}" type="datetimeFigureOut">
              <a:rPr lang="en-US" smtClean="0"/>
              <a:t>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1066216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946FB1-E69D-4AAD-868F-D46CDECA0B45}" type="datetimeFigureOut">
              <a:rPr lang="en-US" smtClean="0"/>
              <a:t>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1702032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946FB1-E69D-4AAD-868F-D46CDECA0B45}"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53176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946FB1-E69D-4AAD-868F-D46CDECA0B45}"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AD9BCB-043B-41AE-82EE-6F9B6A4979A8}" type="slidenum">
              <a:rPr lang="en-US" smtClean="0"/>
              <a:t>‹#›</a:t>
            </a:fld>
            <a:endParaRPr lang="en-US"/>
          </a:p>
        </p:txBody>
      </p:sp>
    </p:spTree>
    <p:extLst>
      <p:ext uri="{BB962C8B-B14F-4D97-AF65-F5344CB8AC3E}">
        <p14:creationId xmlns:p14="http://schemas.microsoft.com/office/powerpoint/2010/main" val="2511039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46FB1-E69D-4AAD-868F-D46CDECA0B45}" type="datetimeFigureOut">
              <a:rPr lang="en-US" smtClean="0"/>
              <a:t>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D9BCB-043B-41AE-82EE-6F9B6A4979A8}" type="slidenum">
              <a:rPr lang="en-US" smtClean="0"/>
              <a:t>‹#›</a:t>
            </a:fld>
            <a:endParaRPr lang="en-US"/>
          </a:p>
        </p:txBody>
      </p:sp>
    </p:spTree>
    <p:extLst>
      <p:ext uri="{BB962C8B-B14F-4D97-AF65-F5344CB8AC3E}">
        <p14:creationId xmlns:p14="http://schemas.microsoft.com/office/powerpoint/2010/main" val="3088193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1/4/2021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21566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ctrTitle"/>
          </p:nvPr>
        </p:nvSpPr>
        <p:spPr>
          <a:xfrm>
            <a:off x="446533" y="1552397"/>
            <a:ext cx="5024369" cy="3654081"/>
          </a:xfrm>
        </p:spPr>
        <p:txBody>
          <a:bodyPr anchor="ctr">
            <a:normAutofit fontScale="90000"/>
          </a:bodyPr>
          <a:lstStyle/>
          <a:p>
            <a:r>
              <a:rPr lang="en-US" sz="5400" dirty="0">
                <a:solidFill>
                  <a:schemeClr val="tx2"/>
                </a:solidFill>
              </a:rPr>
              <a:t>SITE Reliability Engineering </a:t>
            </a:r>
            <a:r>
              <a:rPr lang="en-US" sz="4000" dirty="0">
                <a:solidFill>
                  <a:schemeClr val="tx2"/>
                </a:solidFill>
              </a:rPr>
              <a:t>Training</a:t>
            </a:r>
            <a:br>
              <a:rPr lang="en-US" sz="5400" dirty="0">
                <a:solidFill>
                  <a:schemeClr val="tx2"/>
                </a:solidFill>
              </a:rPr>
            </a:br>
            <a:br>
              <a:rPr lang="en-US" sz="5400" dirty="0">
                <a:solidFill>
                  <a:schemeClr val="tx2"/>
                </a:solidFill>
              </a:rPr>
            </a:br>
            <a:r>
              <a:rPr lang="en-US" sz="2700" dirty="0">
                <a:solidFill>
                  <a:srgbClr val="002060"/>
                </a:solidFill>
                <a:highlight>
                  <a:srgbClr val="FFFF00"/>
                </a:highlight>
              </a:rPr>
              <a:t>phase 2 – JAN 4</a:t>
            </a:r>
            <a:r>
              <a:rPr lang="en-US" sz="2700" baseline="30000" dirty="0">
                <a:solidFill>
                  <a:srgbClr val="002060"/>
                </a:solidFill>
                <a:highlight>
                  <a:srgbClr val="FFFF00"/>
                </a:highlight>
              </a:rPr>
              <a:t>th</a:t>
            </a:r>
            <a:r>
              <a:rPr lang="en-US" sz="2700" dirty="0">
                <a:solidFill>
                  <a:srgbClr val="002060"/>
                </a:solidFill>
                <a:highlight>
                  <a:srgbClr val="FFFF00"/>
                </a:highlight>
              </a:rPr>
              <a:t> to Jan 29th</a:t>
            </a:r>
            <a:endParaRPr lang="en-US" sz="5400" dirty="0">
              <a:solidFill>
                <a:srgbClr val="002060"/>
              </a:solidFill>
              <a:highlight>
                <a:srgbClr val="FFFF00"/>
              </a:highlight>
            </a:endParaRPr>
          </a:p>
        </p:txBody>
      </p:sp>
      <p:sp>
        <p:nvSpPr>
          <p:cNvPr id="3" name="Content Placeholder 2"/>
          <p:cNvSpPr>
            <a:spLocks noGrp="1"/>
          </p:cNvSpPr>
          <p:nvPr>
            <p:ph type="subTitle" idx="1"/>
          </p:nvPr>
        </p:nvSpPr>
        <p:spPr>
          <a:xfrm>
            <a:off x="5470902" y="1552397"/>
            <a:ext cx="6269545" cy="3654082"/>
          </a:xfrm>
        </p:spPr>
        <p:txBody>
          <a:bodyPr anchor="ctr">
            <a:normAutofit fontScale="77500" lnSpcReduction="20000"/>
          </a:bodyPr>
          <a:lstStyle/>
          <a:p>
            <a:r>
              <a:rPr lang="en-US" sz="3200" dirty="0">
                <a:solidFill>
                  <a:srgbClr val="002060"/>
                </a:solidFill>
              </a:rPr>
              <a:t>Topics</a:t>
            </a:r>
          </a:p>
          <a:p>
            <a:pPr marL="514350" indent="-514350">
              <a:buAutoNum type="arabicPeriod"/>
            </a:pPr>
            <a:r>
              <a:rPr lang="en-US" sz="3200" dirty="0">
                <a:solidFill>
                  <a:srgbClr val="002060"/>
                </a:solidFill>
              </a:rPr>
              <a:t>Dockers – recap…</a:t>
            </a:r>
          </a:p>
          <a:p>
            <a:pPr marL="514350" indent="-514350">
              <a:buAutoNum type="arabicPeriod"/>
            </a:pPr>
            <a:r>
              <a:rPr lang="en-US" sz="3200" dirty="0">
                <a:solidFill>
                  <a:srgbClr val="002060"/>
                </a:solidFill>
              </a:rPr>
              <a:t>microservices</a:t>
            </a:r>
          </a:p>
          <a:p>
            <a:pPr marL="514350" indent="-514350">
              <a:buAutoNum type="arabicPeriod"/>
            </a:pPr>
            <a:r>
              <a:rPr lang="en-US" sz="3200" dirty="0">
                <a:solidFill>
                  <a:srgbClr val="002060"/>
                </a:solidFill>
              </a:rPr>
              <a:t>Kubernetes</a:t>
            </a:r>
          </a:p>
          <a:p>
            <a:pPr marL="514350" indent="-514350">
              <a:buAutoNum type="arabicPeriod"/>
            </a:pPr>
            <a:r>
              <a:rPr lang="en-US" sz="3200" dirty="0">
                <a:solidFill>
                  <a:srgbClr val="002060"/>
                </a:solidFill>
              </a:rPr>
              <a:t>Ansibles, terraform, helm charts</a:t>
            </a:r>
          </a:p>
          <a:p>
            <a:pPr marL="514350" indent="-514350">
              <a:buAutoNum type="arabicPeriod"/>
            </a:pPr>
            <a:r>
              <a:rPr lang="en-US" sz="3200" dirty="0">
                <a:solidFill>
                  <a:srgbClr val="002060"/>
                </a:solidFill>
              </a:rPr>
              <a:t>Consul, vault</a:t>
            </a:r>
          </a:p>
          <a:p>
            <a:pPr marL="514350" indent="-514350">
              <a:buAutoNum type="arabicPeriod"/>
            </a:pPr>
            <a:r>
              <a:rPr lang="en-US" sz="3200" dirty="0">
                <a:solidFill>
                  <a:srgbClr val="002060"/>
                </a:solidFill>
              </a:rPr>
              <a:t>service mesh </a:t>
            </a:r>
            <a:r>
              <a:rPr lang="en-US" sz="2800" dirty="0">
                <a:solidFill>
                  <a:srgbClr val="002060"/>
                </a:solidFill>
              </a:rPr>
              <a:t>[Envoy &amp; Istio]</a:t>
            </a:r>
          </a:p>
          <a:p>
            <a:pPr marL="514350" indent="-514350">
              <a:buAutoNum type="arabicPeriod"/>
            </a:pPr>
            <a:endParaRPr lang="en-US" sz="3200" dirty="0"/>
          </a:p>
        </p:txBody>
      </p:sp>
      <p:sp>
        <p:nvSpPr>
          <p:cNvPr id="11" name="Rectangle 10">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39691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3600" dirty="0"/>
              <a:t>With Modular Applications</a:t>
            </a:r>
          </a:p>
        </p:txBody>
      </p:sp>
      <p:pic>
        <p:nvPicPr>
          <p:cNvPr id="16387" name="Picture 4" descr="0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0597" t="2275" r="25735" b="3923"/>
          <a:stretch>
            <a:fillRect/>
          </a:stretch>
        </p:blipFill>
        <p:spPr>
          <a:xfrm>
            <a:off x="1992314" y="1484313"/>
            <a:ext cx="8207375" cy="5040312"/>
          </a:xfrm>
          <a:noFill/>
        </p:spPr>
      </p:pic>
    </p:spTree>
    <p:extLst>
      <p:ext uri="{BB962C8B-B14F-4D97-AF65-F5344CB8AC3E}">
        <p14:creationId xmlns:p14="http://schemas.microsoft.com/office/powerpoint/2010/main" val="26202412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Grp="1" noChangeArrowheads="1"/>
          </p:cNvSpPr>
          <p:nvPr>
            <p:ph type="title"/>
          </p:nvPr>
        </p:nvSpPr>
        <p:spPr>
          <a:xfrm>
            <a:off x="838200" y="365126"/>
            <a:ext cx="10515600" cy="644790"/>
          </a:xfrm>
        </p:spPr>
        <p:txBody>
          <a:bodyPr/>
          <a:lstStyle/>
          <a:p>
            <a:pPr eaLnBrk="1" hangingPunct="1"/>
            <a:r>
              <a:rPr lang="en-US" sz="3600" dirty="0"/>
              <a:t>With Modular Applications</a:t>
            </a:r>
          </a:p>
        </p:txBody>
      </p:sp>
      <p:pic>
        <p:nvPicPr>
          <p:cNvPr id="17411" name="Picture 4" descr="0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0597" t="2275" r="25735" b="3923"/>
          <a:stretch>
            <a:fillRect/>
          </a:stretch>
        </p:blipFill>
        <p:spPr>
          <a:xfrm>
            <a:off x="1983851" y="1009915"/>
            <a:ext cx="8207375" cy="5040312"/>
          </a:xfrm>
          <a:noFill/>
        </p:spPr>
      </p:pic>
      <p:sp>
        <p:nvSpPr>
          <p:cNvPr id="17412" name="WordArt 9"/>
          <p:cNvSpPr>
            <a:spLocks noChangeArrowheads="1" noChangeShapeType="1" noTextEdit="1"/>
          </p:cNvSpPr>
          <p:nvPr/>
        </p:nvSpPr>
        <p:spPr bwMode="auto">
          <a:xfrm>
            <a:off x="3143251" y="5876925"/>
            <a:ext cx="5972175" cy="647700"/>
          </a:xfrm>
          <a:prstGeom prst="rect">
            <a:avLst/>
          </a:prstGeom>
        </p:spPr>
        <p:txBody>
          <a:bodyPr wrap="none" fromWordArt="1">
            <a:prstTxWarp prst="textPlain">
              <a:avLst>
                <a:gd name="adj" fmla="val 50000"/>
              </a:avLst>
            </a:prstTxWarp>
          </a:bodyPr>
          <a:lstStyle/>
          <a:p>
            <a:pPr algn="ctr"/>
            <a:r>
              <a:rPr lang="et-EE" sz="3600" kern="10">
                <a:ln w="9525">
                  <a:solidFill>
                    <a:srgbClr val="000000"/>
                  </a:solidFill>
                  <a:round/>
                  <a:headEnd/>
                  <a:tailEnd/>
                </a:ln>
                <a:solidFill>
                  <a:srgbClr val="FFFFFF"/>
                </a:solidFill>
                <a:latin typeface="Arial Black"/>
              </a:rPr>
              <a:t>Each part is independent</a:t>
            </a:r>
          </a:p>
        </p:txBody>
      </p:sp>
    </p:spTree>
    <p:extLst>
      <p:ext uri="{BB962C8B-B14F-4D97-AF65-F5344CB8AC3E}">
        <p14:creationId xmlns:p14="http://schemas.microsoft.com/office/powerpoint/2010/main" val="911008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2"/>
          <p:cNvSpPr>
            <a:spLocks noChangeArrowheads="1"/>
          </p:cNvSpPr>
          <p:nvPr/>
        </p:nvSpPr>
        <p:spPr bwMode="auto">
          <a:xfrm>
            <a:off x="2001477"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4400" dirty="0">
                <a:solidFill>
                  <a:srgbClr val="C00000"/>
                </a:solidFill>
              </a:rPr>
              <a:t>Do you Need a CD Player?</a:t>
            </a:r>
          </a:p>
        </p:txBody>
      </p:sp>
      <p:pic>
        <p:nvPicPr>
          <p:cNvPr id="20483" name="Picture 4" descr="0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0597" t="2275" r="25735" b="3923"/>
          <a:stretch>
            <a:fillRect/>
          </a:stretch>
        </p:blipFill>
        <p:spPr>
          <a:xfrm>
            <a:off x="2001478" y="1143000"/>
            <a:ext cx="8207375" cy="5040312"/>
          </a:xfrm>
          <a:noFill/>
        </p:spPr>
      </p:pic>
    </p:spTree>
    <p:extLst>
      <p:ext uri="{BB962C8B-B14F-4D97-AF65-F5344CB8AC3E}">
        <p14:creationId xmlns:p14="http://schemas.microsoft.com/office/powerpoint/2010/main" val="4182452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639"/>
            <a:ext cx="10515600" cy="1325563"/>
          </a:xfrm>
        </p:spPr>
        <p:txBody>
          <a:bodyPr/>
          <a:lstStyle/>
          <a:p>
            <a:r>
              <a:rPr lang="en-US" dirty="0"/>
              <a:t>Monolithic Applications</a:t>
            </a:r>
          </a:p>
        </p:txBody>
      </p:sp>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13</a:t>
            </a:fld>
            <a:endParaRPr lang="en-GB" altLang="et-EE"/>
          </a:p>
        </p:txBody>
      </p:sp>
      <p:pic>
        <p:nvPicPr>
          <p:cNvPr id="5" name="Picture 4"/>
          <p:cNvPicPr>
            <a:picLocks noChangeAspect="1"/>
          </p:cNvPicPr>
          <p:nvPr/>
        </p:nvPicPr>
        <p:blipFill>
          <a:blip r:embed="rId2"/>
          <a:stretch>
            <a:fillRect/>
          </a:stretch>
        </p:blipFill>
        <p:spPr>
          <a:xfrm>
            <a:off x="2567608" y="1340768"/>
            <a:ext cx="6094151" cy="4824536"/>
          </a:xfrm>
          <a:prstGeom prst="rect">
            <a:avLst/>
          </a:prstGeom>
        </p:spPr>
      </p:pic>
    </p:spTree>
    <p:extLst>
      <p:ext uri="{BB962C8B-B14F-4D97-AF65-F5344CB8AC3E}">
        <p14:creationId xmlns:p14="http://schemas.microsoft.com/office/powerpoint/2010/main" val="16881270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654799"/>
          </a:xfrm>
        </p:spPr>
        <p:txBody>
          <a:bodyPr>
            <a:normAutofit fontScale="90000"/>
          </a:bodyPr>
          <a:lstStyle/>
          <a:p>
            <a:r>
              <a:rPr lang="en-US" dirty="0"/>
              <a:t>Scaling Monolithic Application</a:t>
            </a:r>
          </a:p>
        </p:txBody>
      </p:sp>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14</a:t>
            </a:fld>
            <a:endParaRPr lang="en-GB" altLang="et-EE"/>
          </a:p>
        </p:txBody>
      </p:sp>
      <p:pic>
        <p:nvPicPr>
          <p:cNvPr id="5" name="Picture 4"/>
          <p:cNvPicPr>
            <a:picLocks noChangeAspect="1"/>
          </p:cNvPicPr>
          <p:nvPr/>
        </p:nvPicPr>
        <p:blipFill>
          <a:blip r:embed="rId2"/>
          <a:stretch>
            <a:fillRect/>
          </a:stretch>
        </p:blipFill>
        <p:spPr>
          <a:xfrm>
            <a:off x="1547815" y="929437"/>
            <a:ext cx="8508999" cy="5622176"/>
          </a:xfrm>
          <a:prstGeom prst="rect">
            <a:avLst/>
          </a:prstGeom>
        </p:spPr>
      </p:pic>
    </p:spTree>
    <p:extLst>
      <p:ext uri="{BB962C8B-B14F-4D97-AF65-F5344CB8AC3E}">
        <p14:creationId xmlns:p14="http://schemas.microsoft.com/office/powerpoint/2010/main" val="24015904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189" y="215900"/>
            <a:ext cx="8066087" cy="1268884"/>
          </a:xfrm>
        </p:spPr>
        <p:txBody>
          <a:bodyPr>
            <a:normAutofit fontScale="90000"/>
          </a:bodyPr>
          <a:lstStyle/>
          <a:p>
            <a:r>
              <a:rPr lang="en-US" dirty="0"/>
              <a:t>Monolithic Application with Increased Number of Features</a:t>
            </a:r>
          </a:p>
        </p:txBody>
      </p:sp>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15</a:t>
            </a:fld>
            <a:endParaRPr lang="en-GB" altLang="et-EE"/>
          </a:p>
        </p:txBody>
      </p:sp>
      <p:pic>
        <p:nvPicPr>
          <p:cNvPr id="5" name="Picture 4"/>
          <p:cNvPicPr>
            <a:picLocks noChangeAspect="1"/>
          </p:cNvPicPr>
          <p:nvPr/>
        </p:nvPicPr>
        <p:blipFill>
          <a:blip r:embed="rId2"/>
          <a:stretch>
            <a:fillRect/>
          </a:stretch>
        </p:blipFill>
        <p:spPr>
          <a:xfrm>
            <a:off x="1830485" y="1835382"/>
            <a:ext cx="8586691" cy="4011084"/>
          </a:xfrm>
          <a:prstGeom prst="rect">
            <a:avLst/>
          </a:prstGeom>
        </p:spPr>
      </p:pic>
    </p:spTree>
    <p:extLst>
      <p:ext uri="{BB962C8B-B14F-4D97-AF65-F5344CB8AC3E}">
        <p14:creationId xmlns:p14="http://schemas.microsoft.com/office/powerpoint/2010/main" val="373692614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8090" y="4762006"/>
            <a:ext cx="10515600" cy="1439263"/>
          </a:xfrm>
        </p:spPr>
        <p:txBody>
          <a:bodyPr>
            <a:normAutofit fontScale="90000"/>
          </a:bodyPr>
          <a:lstStyle/>
          <a:p>
            <a:r>
              <a:rPr lang="et-EE" dirty="0"/>
              <a:t>Service </a:t>
            </a:r>
            <a:r>
              <a:rPr lang="et-EE" dirty="0" err="1"/>
              <a:t>Oriented</a:t>
            </a:r>
            <a:r>
              <a:rPr lang="et-EE" dirty="0"/>
              <a:t> </a:t>
            </a:r>
            <a:r>
              <a:rPr lang="et-EE" dirty="0" err="1"/>
              <a:t>Architecture</a:t>
            </a:r>
            <a:r>
              <a:rPr lang="et-EE" dirty="0"/>
              <a:t> (SOA)</a:t>
            </a:r>
            <a:endParaRPr lang="en-US" dirty="0"/>
          </a:p>
        </p:txBody>
      </p:sp>
      <p:pic>
        <p:nvPicPr>
          <p:cNvPr id="1026" name="Picture 2" descr="Pildiotsingu soa architecture tul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991" y="392519"/>
            <a:ext cx="652462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73601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3000376" y="274638"/>
            <a:ext cx="6335713" cy="850900"/>
          </a:xfrm>
        </p:spPr>
        <p:txBody>
          <a:bodyPr/>
          <a:lstStyle/>
          <a:p>
            <a:r>
              <a:rPr lang="et-EE"/>
              <a:t>How to Buy Tomatos?</a:t>
            </a:r>
            <a:endParaRPr lang="en-US"/>
          </a:p>
        </p:txBody>
      </p:sp>
      <p:sp>
        <p:nvSpPr>
          <p:cNvPr id="3" name="Content Placeholder 2"/>
          <p:cNvSpPr>
            <a:spLocks noGrp="1"/>
          </p:cNvSpPr>
          <p:nvPr>
            <p:ph idx="4294967295"/>
          </p:nvPr>
        </p:nvSpPr>
        <p:spPr>
          <a:xfrm>
            <a:off x="1524000" y="1493838"/>
            <a:ext cx="6057900" cy="1477962"/>
          </a:xfrm>
        </p:spPr>
        <p:txBody>
          <a:bodyPr/>
          <a:lstStyle/>
          <a:p>
            <a:pPr marL="365125" indent="-255588"/>
            <a:r>
              <a:rPr lang="en-US"/>
              <a:t>Lookup for the tomato sellers</a:t>
            </a:r>
          </a:p>
          <a:p>
            <a:pPr marL="365125" indent="-255588">
              <a:buNone/>
            </a:pPr>
            <a:r>
              <a:rPr lang="en-US"/>
              <a:t>		</a:t>
            </a:r>
            <a:r>
              <a:rPr lang="en-US" sz="1800" i="1"/>
              <a:t>Yellow Pages: contain companies that are selling tomatoes, their location, and contact information. </a:t>
            </a:r>
          </a:p>
          <a:p>
            <a:pPr marL="365125" indent="-255588"/>
            <a:endParaRPr lang="en-US"/>
          </a:p>
          <a:p>
            <a:pPr marL="365125" indent="-255588"/>
            <a:endParaRPr lang="en-US"/>
          </a:p>
        </p:txBody>
      </p:sp>
      <p:sp>
        <p:nvSpPr>
          <p:cNvPr id="241668" name="Slide Number Placeholder 17"/>
          <p:cNvSpPr txBox="1">
            <a:spLocks noGrp="1"/>
          </p:cNvSpPr>
          <p:nvPr/>
        </p:nvSpPr>
        <p:spPr bwMode="auto">
          <a:xfrm>
            <a:off x="10171113" y="6408739"/>
            <a:ext cx="366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F84193E8-DB23-4231-9571-09E34906FF54}" type="slidenum">
              <a:rPr lang="en-US" sz="1000">
                <a:latin typeface="Lucida Sans Unicode" pitchFamily="34" charset="0"/>
              </a:rPr>
              <a:pPr algn="r"/>
              <a:t>17</a:t>
            </a:fld>
            <a:endParaRPr lang="en-US" sz="1000">
              <a:latin typeface="Lucida Sans Unicode" pitchFamily="34" charset="0"/>
            </a:endParaRPr>
          </a:p>
        </p:txBody>
      </p:sp>
      <p:pic>
        <p:nvPicPr>
          <p:cNvPr id="2416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334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3048000"/>
            <a:ext cx="14859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0" y="4495800"/>
            <a:ext cx="1524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1672" name="Group 17"/>
          <p:cNvGrpSpPr>
            <a:grpSpLocks/>
          </p:cNvGrpSpPr>
          <p:nvPr/>
        </p:nvGrpSpPr>
        <p:grpSpPr bwMode="auto">
          <a:xfrm>
            <a:off x="8277226" y="1295400"/>
            <a:ext cx="1704975" cy="1447800"/>
            <a:chOff x="6729413" y="1295400"/>
            <a:chExt cx="1704975" cy="1447800"/>
          </a:xfrm>
        </p:grpSpPr>
        <p:pic>
          <p:nvPicPr>
            <p:cNvPr id="24167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9413" y="1676400"/>
              <a:ext cx="17049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1674" name="Group 15"/>
            <p:cNvGrpSpPr>
              <a:grpSpLocks/>
            </p:cNvGrpSpPr>
            <p:nvPr/>
          </p:nvGrpSpPr>
          <p:grpSpPr bwMode="auto">
            <a:xfrm>
              <a:off x="7391400" y="1295400"/>
              <a:ext cx="533400" cy="381000"/>
              <a:chOff x="4267200" y="5257800"/>
              <a:chExt cx="609600" cy="457200"/>
            </a:xfrm>
          </p:grpSpPr>
          <p:pic>
            <p:nvPicPr>
              <p:cNvPr id="2416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5334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loud Callout 14"/>
              <p:cNvSpPr/>
              <p:nvPr/>
            </p:nvSpPr>
            <p:spPr>
              <a:xfrm>
                <a:off x="4267201" y="5257800"/>
                <a:ext cx="609600" cy="45720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17" name="Content Placeholder 2"/>
          <p:cNvSpPr txBox="1">
            <a:spLocks/>
          </p:cNvSpPr>
          <p:nvPr/>
        </p:nvSpPr>
        <p:spPr bwMode="auto">
          <a:xfrm>
            <a:off x="1828800" y="3124200"/>
            <a:ext cx="6096000" cy="1447800"/>
          </a:xfrm>
          <a:prstGeom prst="rect">
            <a:avLst/>
          </a:prstGeom>
          <a:noFill/>
          <a:ln w="9525">
            <a:noFill/>
            <a:miter lim="800000"/>
            <a:headEnd/>
            <a:tailEnd/>
          </a:ln>
        </p:spPr>
        <p:txBody>
          <a:bodyPr/>
          <a:lstStyle/>
          <a:p>
            <a:pPr marL="365760" indent="-256032">
              <a:spcBef>
                <a:spcPts val="400"/>
              </a:spcBef>
              <a:buClr>
                <a:schemeClr val="accent1"/>
              </a:buClr>
              <a:buSzPct val="68000"/>
              <a:buFont typeface="Wingdings 3"/>
              <a:buChar char=""/>
              <a:defRPr/>
            </a:pPr>
            <a:r>
              <a:rPr lang="en-US" sz="2400" dirty="0"/>
              <a:t>Find the service offered according to my needs</a:t>
            </a:r>
          </a:p>
          <a:p>
            <a:pPr algn="just">
              <a:defRPr/>
            </a:pPr>
            <a:r>
              <a:rPr lang="en-US" sz="1600" i="1" dirty="0"/>
              <a:t>	Where, when and how can I buy tomatoes? </a:t>
            </a:r>
          </a:p>
        </p:txBody>
      </p:sp>
      <p:sp>
        <p:nvSpPr>
          <p:cNvPr id="16" name="Content Placeholder 2"/>
          <p:cNvSpPr txBox="1">
            <a:spLocks/>
          </p:cNvSpPr>
          <p:nvPr/>
        </p:nvSpPr>
        <p:spPr bwMode="auto">
          <a:xfrm>
            <a:off x="1828800" y="4572000"/>
            <a:ext cx="6096000" cy="990600"/>
          </a:xfrm>
          <a:prstGeom prst="rect">
            <a:avLst/>
          </a:prstGeom>
          <a:noFill/>
          <a:ln w="9525">
            <a:noFill/>
            <a:miter lim="800000"/>
            <a:headEnd/>
            <a:tailEnd/>
          </a:ln>
        </p:spPr>
        <p:txBody>
          <a:bodyPr/>
          <a:lstStyle/>
          <a:p>
            <a:pPr marL="365760" indent="-256032">
              <a:spcBef>
                <a:spcPts val="400"/>
              </a:spcBef>
              <a:buClr>
                <a:schemeClr val="accent1"/>
              </a:buClr>
              <a:buSzPct val="68000"/>
              <a:buFont typeface="Wingdings 3"/>
              <a:buChar char=""/>
              <a:defRPr/>
            </a:pPr>
            <a:r>
              <a:rPr lang="en-US" sz="2400" dirty="0"/>
              <a:t>Buy the tomatoes</a:t>
            </a:r>
          </a:p>
          <a:p>
            <a:pPr algn="just">
              <a:defRPr/>
            </a:pPr>
            <a:r>
              <a:rPr lang="en-US" sz="1600" i="1" dirty="0"/>
              <a:t>	Do the  transaction</a:t>
            </a:r>
          </a:p>
        </p:txBody>
      </p:sp>
    </p:spTree>
    <p:extLst>
      <p:ext uri="{BB962C8B-B14F-4D97-AF65-F5344CB8AC3E}">
        <p14:creationId xmlns:p14="http://schemas.microsoft.com/office/powerpoint/2010/main" val="11335897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7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t-EE" dirty="0" err="1"/>
              <a:t>How</a:t>
            </a:r>
            <a:r>
              <a:rPr lang="et-EE" dirty="0"/>
              <a:t> </a:t>
            </a:r>
            <a:r>
              <a:rPr lang="et-EE" dirty="0" err="1"/>
              <a:t>to</a:t>
            </a:r>
            <a:r>
              <a:rPr lang="et-EE" dirty="0"/>
              <a:t> Access </a:t>
            </a:r>
            <a:r>
              <a:rPr lang="et-EE" dirty="0" err="1"/>
              <a:t>the</a:t>
            </a:r>
            <a:r>
              <a:rPr lang="et-EE" dirty="0"/>
              <a:t> Service?</a:t>
            </a:r>
            <a:endParaRPr lang="en-US" dirty="0"/>
          </a:p>
        </p:txBody>
      </p:sp>
      <p:sp>
        <p:nvSpPr>
          <p:cNvPr id="243715" name="Content Placeholder 2"/>
          <p:cNvSpPr>
            <a:spLocks noGrp="1"/>
          </p:cNvSpPr>
          <p:nvPr>
            <p:ph idx="4294967295"/>
          </p:nvPr>
        </p:nvSpPr>
        <p:spPr>
          <a:xfrm>
            <a:off x="2063750" y="1773238"/>
            <a:ext cx="7727950" cy="4679950"/>
          </a:xfrm>
        </p:spPr>
        <p:txBody>
          <a:bodyPr/>
          <a:lstStyle/>
          <a:p>
            <a:pPr marL="365125" indent="-255588"/>
            <a:r>
              <a:rPr lang="en-US" dirty="0"/>
              <a:t>Lookup for the Service Provider</a:t>
            </a:r>
          </a:p>
          <a:p>
            <a:pPr marL="365125" indent="-255588">
              <a:buNone/>
            </a:pPr>
            <a:r>
              <a:rPr lang="en-US" dirty="0"/>
              <a:t>		</a:t>
            </a:r>
            <a:r>
              <a:rPr lang="en-US" sz="1600" i="1" dirty="0"/>
              <a:t>Registry: contain providers that are selling services, their location, and contact information. </a:t>
            </a:r>
          </a:p>
          <a:p>
            <a:pPr marL="365125" indent="-255588"/>
            <a:endParaRPr lang="en-US" dirty="0"/>
          </a:p>
          <a:p>
            <a:pPr marL="365125" indent="-255588"/>
            <a:r>
              <a:rPr lang="en-US" dirty="0"/>
              <a:t>Find the service offered according to my needs</a:t>
            </a:r>
          </a:p>
          <a:p>
            <a:pPr marL="365125" indent="-255588">
              <a:buNone/>
            </a:pPr>
            <a:r>
              <a:rPr lang="en-US" dirty="0"/>
              <a:t>		</a:t>
            </a:r>
            <a:r>
              <a:rPr lang="en-US" sz="1600" i="1" dirty="0"/>
              <a:t>Where, when and how can I get the service? </a:t>
            </a:r>
          </a:p>
          <a:p>
            <a:pPr marL="365125" indent="-255588"/>
            <a:endParaRPr lang="en-US" dirty="0"/>
          </a:p>
          <a:p>
            <a:pPr marL="365125" indent="-255588"/>
            <a:r>
              <a:rPr lang="en-US" dirty="0"/>
              <a:t>Access the service</a:t>
            </a:r>
            <a:br>
              <a:rPr lang="en-US" dirty="0"/>
            </a:br>
            <a:r>
              <a:rPr lang="en-US" dirty="0"/>
              <a:t>	</a:t>
            </a:r>
            <a:r>
              <a:rPr lang="en-US" sz="1600" i="1" dirty="0"/>
              <a:t>do the transaction </a:t>
            </a:r>
          </a:p>
          <a:p>
            <a:pPr marL="365125" indent="-255588"/>
            <a:endParaRPr lang="en-US" dirty="0"/>
          </a:p>
        </p:txBody>
      </p:sp>
      <p:sp>
        <p:nvSpPr>
          <p:cNvPr id="243716" name="Slide Number Placeholder 7"/>
          <p:cNvSpPr txBox="1">
            <a:spLocks noGrp="1"/>
          </p:cNvSpPr>
          <p:nvPr/>
        </p:nvSpPr>
        <p:spPr bwMode="auto">
          <a:xfrm>
            <a:off x="10171113" y="6408739"/>
            <a:ext cx="366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D4B2ECAF-4ABE-4AC4-A1D9-D503F81BA507}" type="slidenum">
              <a:rPr lang="en-US" sz="1000">
                <a:latin typeface="Lucida Sans Unicode" pitchFamily="34" charset="0"/>
              </a:rPr>
              <a:pPr algn="r"/>
              <a:t>18</a:t>
            </a:fld>
            <a:endParaRPr lang="en-US" sz="1000">
              <a:latin typeface="Lucida Sans Unicode" pitchFamily="34" charset="0"/>
            </a:endParaRPr>
          </a:p>
        </p:txBody>
      </p:sp>
    </p:spTree>
    <p:extLst>
      <p:ext uri="{BB962C8B-B14F-4D97-AF65-F5344CB8AC3E}">
        <p14:creationId xmlns:p14="http://schemas.microsoft.com/office/powerpoint/2010/main" val="2254618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Effect transition="in" filter="wipe(left)">
                                      <p:cBhvr>
                                        <p:cTn id="7" dur="500"/>
                                        <p:tgtEl>
                                          <p:spTgt spid="24371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43715">
                                            <p:txEl>
                                              <p:pRg st="1" end="1"/>
                                            </p:txEl>
                                          </p:spTgt>
                                        </p:tgtEl>
                                        <p:attrNameLst>
                                          <p:attrName>style.visibility</p:attrName>
                                        </p:attrNameLst>
                                      </p:cBhvr>
                                      <p:to>
                                        <p:strVal val="visible"/>
                                      </p:to>
                                    </p:set>
                                    <p:animEffect transition="in" filter="wipe(left)">
                                      <p:cBhvr>
                                        <p:cTn id="10" dur="500"/>
                                        <p:tgtEl>
                                          <p:spTgt spid="2437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3715">
                                            <p:txEl>
                                              <p:pRg st="3" end="3"/>
                                            </p:txEl>
                                          </p:spTgt>
                                        </p:tgtEl>
                                        <p:attrNameLst>
                                          <p:attrName>style.visibility</p:attrName>
                                        </p:attrNameLst>
                                      </p:cBhvr>
                                      <p:to>
                                        <p:strVal val="visible"/>
                                      </p:to>
                                    </p:set>
                                    <p:animEffect transition="in" filter="wipe(left)">
                                      <p:cBhvr>
                                        <p:cTn id="15" dur="500"/>
                                        <p:tgtEl>
                                          <p:spTgt spid="243715">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43715">
                                            <p:txEl>
                                              <p:pRg st="4" end="4"/>
                                            </p:txEl>
                                          </p:spTgt>
                                        </p:tgtEl>
                                        <p:attrNameLst>
                                          <p:attrName>style.visibility</p:attrName>
                                        </p:attrNameLst>
                                      </p:cBhvr>
                                      <p:to>
                                        <p:strVal val="visible"/>
                                      </p:to>
                                    </p:set>
                                    <p:animEffect transition="in" filter="wipe(left)">
                                      <p:cBhvr>
                                        <p:cTn id="18" dur="500"/>
                                        <p:tgtEl>
                                          <p:spTgt spid="24371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3715">
                                            <p:txEl>
                                              <p:pRg st="6" end="6"/>
                                            </p:txEl>
                                          </p:spTgt>
                                        </p:tgtEl>
                                        <p:attrNameLst>
                                          <p:attrName>style.visibility</p:attrName>
                                        </p:attrNameLst>
                                      </p:cBhvr>
                                      <p:to>
                                        <p:strVal val="visible"/>
                                      </p:to>
                                    </p:set>
                                    <p:animEffect transition="in" filter="wipe(left)">
                                      <p:cBhvr>
                                        <p:cTn id="23" dur="500"/>
                                        <p:tgtEl>
                                          <p:spTgt spid="2437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135189" y="215900"/>
            <a:ext cx="8281987" cy="908050"/>
          </a:xfrm>
        </p:spPr>
        <p:txBody>
          <a:bodyPr/>
          <a:lstStyle/>
          <a:p>
            <a:r>
              <a:rPr lang="en-US" sz="3600" dirty="0"/>
              <a:t>Service-Oriented Architecture</a:t>
            </a:r>
            <a:r>
              <a:rPr lang="et-EE" sz="3600" dirty="0"/>
              <a:t> (SOA)</a:t>
            </a:r>
            <a:r>
              <a:rPr lang="en-US" sz="3600" dirty="0"/>
              <a:t>:</a:t>
            </a:r>
            <a:r>
              <a:rPr lang="en-US" sz="3600" b="1" dirty="0"/>
              <a:t> </a:t>
            </a:r>
          </a:p>
        </p:txBody>
      </p:sp>
      <p:sp>
        <p:nvSpPr>
          <p:cNvPr id="60419" name="Rectangle 3"/>
          <p:cNvSpPr>
            <a:spLocks noGrp="1" noChangeArrowheads="1"/>
          </p:cNvSpPr>
          <p:nvPr>
            <p:ph type="body" idx="1"/>
          </p:nvPr>
        </p:nvSpPr>
        <p:spPr/>
        <p:txBody>
          <a:bodyPr/>
          <a:lstStyle/>
          <a:p>
            <a:pPr>
              <a:lnSpc>
                <a:spcPct val="80000"/>
              </a:lnSpc>
            </a:pPr>
            <a:r>
              <a:rPr lang="en-US" i="1"/>
              <a:t>The policies, practices, frameworks that enable application functionality to be provided and consumed as sets of services published at a granularity relevant to the service consumer. </a:t>
            </a:r>
            <a:endParaRPr lang="et-EE" i="1"/>
          </a:p>
          <a:p>
            <a:pPr>
              <a:lnSpc>
                <a:spcPct val="80000"/>
              </a:lnSpc>
            </a:pPr>
            <a:r>
              <a:rPr lang="en-US" i="1"/>
              <a:t>Services can be </a:t>
            </a:r>
            <a:endParaRPr lang="et-EE" i="1"/>
          </a:p>
          <a:p>
            <a:pPr lvl="1">
              <a:lnSpc>
                <a:spcPct val="80000"/>
              </a:lnSpc>
            </a:pPr>
            <a:r>
              <a:rPr lang="en-US" i="1"/>
              <a:t>invoked, </a:t>
            </a:r>
            <a:endParaRPr lang="et-EE" i="1"/>
          </a:p>
          <a:p>
            <a:pPr lvl="1">
              <a:lnSpc>
                <a:spcPct val="80000"/>
              </a:lnSpc>
            </a:pPr>
            <a:r>
              <a:rPr lang="en-US" i="1"/>
              <a:t>published and </a:t>
            </a:r>
            <a:endParaRPr lang="et-EE" i="1"/>
          </a:p>
          <a:p>
            <a:pPr lvl="1">
              <a:lnSpc>
                <a:spcPct val="80000"/>
              </a:lnSpc>
            </a:pPr>
            <a:r>
              <a:rPr lang="en-US" i="1"/>
              <a:t>discovered, </a:t>
            </a:r>
            <a:endParaRPr lang="et-EE" i="1"/>
          </a:p>
          <a:p>
            <a:pPr>
              <a:lnSpc>
                <a:spcPct val="80000"/>
              </a:lnSpc>
              <a:buFontTx/>
              <a:buNone/>
            </a:pPr>
            <a:r>
              <a:rPr lang="en-US" i="1"/>
              <a:t>and are abstracted away from the implementation using a single, standards-based form of interface.</a:t>
            </a:r>
            <a:r>
              <a:rPr lang="en-US"/>
              <a:t> </a:t>
            </a:r>
          </a:p>
        </p:txBody>
      </p:sp>
      <p:sp>
        <p:nvSpPr>
          <p:cNvPr id="2" name="Slide Number Placeholder 1"/>
          <p:cNvSpPr>
            <a:spLocks noGrp="1"/>
          </p:cNvSpPr>
          <p:nvPr>
            <p:ph type="sldNum" sz="quarter" idx="12"/>
          </p:nvPr>
        </p:nvSpPr>
        <p:spPr/>
        <p:txBody>
          <a:bodyPr/>
          <a:lstStyle/>
          <a:p>
            <a:fld id="{F2B1BC60-FA16-4175-939F-92161651437E}" type="slidenum">
              <a:rPr lang="et-EE" smtClean="0"/>
              <a:pPr/>
              <a:t>19</a:t>
            </a:fld>
            <a:endParaRPr lang="et-EE"/>
          </a:p>
        </p:txBody>
      </p:sp>
    </p:spTree>
    <p:extLst>
      <p:ext uri="{BB962C8B-B14F-4D97-AF65-F5344CB8AC3E}">
        <p14:creationId xmlns:p14="http://schemas.microsoft.com/office/powerpoint/2010/main" val="2197769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a:xfrm>
            <a:off x="746228" y="1073231"/>
            <a:ext cx="3054091" cy="4711539"/>
          </a:xfrm>
        </p:spPr>
        <p:txBody>
          <a:bodyPr anchor="ctr">
            <a:normAutofit/>
          </a:bodyPr>
          <a:lstStyle/>
          <a:p>
            <a:r>
              <a:rPr lang="en-US" sz="3200" dirty="0">
                <a:solidFill>
                  <a:schemeClr val="accent1"/>
                </a:solidFill>
              </a:rPr>
              <a:t>Contents</a:t>
            </a:r>
            <a:br>
              <a:rPr lang="en-US" sz="3200" dirty="0">
                <a:solidFill>
                  <a:schemeClr val="accent1"/>
                </a:solidFill>
              </a:rPr>
            </a:br>
            <a:r>
              <a:rPr lang="en-US" dirty="0">
                <a:solidFill>
                  <a:srgbClr val="FF0000"/>
                </a:solidFill>
              </a:rPr>
              <a:t>[Module 4]</a:t>
            </a:r>
            <a:br>
              <a:rPr lang="en-US" dirty="0">
                <a:solidFill>
                  <a:srgbClr val="FF0000"/>
                </a:solidFill>
              </a:rPr>
            </a:br>
            <a:r>
              <a:rPr lang="en-US" dirty="0">
                <a:solidFill>
                  <a:srgbClr val="FF0000"/>
                </a:solidFill>
              </a:rPr>
              <a:t>[Assignment 4]</a:t>
            </a:r>
            <a:br>
              <a:rPr lang="en-US" dirty="0">
                <a:solidFill>
                  <a:srgbClr val="FF0000"/>
                </a:solidFill>
              </a:rPr>
            </a:br>
            <a:r>
              <a:rPr lang="en-US" dirty="0">
                <a:solidFill>
                  <a:srgbClr val="FF0000"/>
                </a:solidFill>
              </a:rPr>
              <a:t>JAN 4</a:t>
            </a:r>
            <a:r>
              <a:rPr lang="en-US" baseline="30000" dirty="0">
                <a:solidFill>
                  <a:srgbClr val="FF0000"/>
                </a:solidFill>
              </a:rPr>
              <a:t>th</a:t>
            </a:r>
            <a:r>
              <a:rPr lang="en-US" dirty="0">
                <a:solidFill>
                  <a:srgbClr val="FF0000"/>
                </a:solidFill>
              </a:rPr>
              <a:t> – 8</a:t>
            </a:r>
            <a:r>
              <a:rPr lang="en-US" baseline="30000" dirty="0">
                <a:solidFill>
                  <a:srgbClr val="FF0000"/>
                </a:solidFill>
              </a:rPr>
              <a:t>th</a:t>
            </a:r>
          </a:p>
        </p:txBody>
      </p:sp>
      <p:sp>
        <p:nvSpPr>
          <p:cNvPr id="11" name="Rectangle 10">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type="body" idx="1"/>
          </p:nvPr>
        </p:nvSpPr>
        <p:spPr>
          <a:xfrm>
            <a:off x="4702629" y="1073231"/>
            <a:ext cx="6599582" cy="4711539"/>
          </a:xfrm>
        </p:spPr>
        <p:txBody>
          <a:bodyPr>
            <a:normAutofit/>
          </a:bodyPr>
          <a:lstStyle/>
          <a:p>
            <a:pPr marL="0" indent="0">
              <a:buNone/>
            </a:pPr>
            <a:r>
              <a:rPr lang="en-US" sz="2800" dirty="0">
                <a:solidFill>
                  <a:srgbClr val="FFFFFF"/>
                </a:solidFill>
              </a:rPr>
              <a:t>Microservices at Scale using Dockers &amp; Kubernetes</a:t>
            </a:r>
          </a:p>
          <a:p>
            <a:r>
              <a:rPr lang="en-US" sz="2000" dirty="0">
                <a:solidFill>
                  <a:srgbClr val="FFFFFF"/>
                </a:solidFill>
              </a:rPr>
              <a:t>Microservices</a:t>
            </a:r>
          </a:p>
          <a:p>
            <a:r>
              <a:rPr lang="en-US" sz="2000" dirty="0">
                <a:solidFill>
                  <a:srgbClr val="FFFFFF"/>
                </a:solidFill>
              </a:rPr>
              <a:t>Deployment using Dockers</a:t>
            </a:r>
          </a:p>
          <a:p>
            <a:r>
              <a:rPr lang="en-US" sz="2000" dirty="0">
                <a:solidFill>
                  <a:srgbClr val="FFFFFF"/>
                </a:solidFill>
              </a:rPr>
              <a:t>Kubernetes</a:t>
            </a:r>
          </a:p>
          <a:p>
            <a:r>
              <a:rPr lang="en-US" sz="2000" dirty="0">
                <a:solidFill>
                  <a:srgbClr val="FFFFFF"/>
                </a:solidFill>
              </a:rPr>
              <a:t>Kubernetes Deep dive</a:t>
            </a:r>
          </a:p>
          <a:p>
            <a:r>
              <a:rPr lang="en-US" sz="2000" dirty="0">
                <a:solidFill>
                  <a:srgbClr val="FFFFFF"/>
                </a:solidFill>
              </a:rPr>
              <a:t>Assignment 4</a:t>
            </a:r>
          </a:p>
        </p:txBody>
      </p:sp>
    </p:spTree>
    <p:extLst>
      <p:ext uri="{BB962C8B-B14F-4D97-AF65-F5344CB8AC3E}">
        <p14:creationId xmlns:p14="http://schemas.microsoft.com/office/powerpoint/2010/main" val="18210737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t-EE" sz="4000"/>
              <a:t>SOA Components and Operations</a:t>
            </a:r>
          </a:p>
        </p:txBody>
      </p:sp>
      <p:pic>
        <p:nvPicPr>
          <p:cNvPr id="5124" name="Picture 4"/>
          <p:cNvPicPr>
            <a:picLocks noChangeAspect="1" noChangeArrowheads="1"/>
          </p:cNvPicPr>
          <p:nvPr/>
        </p:nvPicPr>
        <p:blipFill>
          <a:blip r:embed="rId2">
            <a:lum bright="-12000" contrast="30000"/>
            <a:extLst>
              <a:ext uri="{28A0092B-C50C-407E-A947-70E740481C1C}">
                <a14:useLocalDpi xmlns:a14="http://schemas.microsoft.com/office/drawing/2010/main" val="0"/>
              </a:ext>
            </a:extLst>
          </a:blip>
          <a:srcRect/>
          <a:stretch>
            <a:fillRect/>
          </a:stretch>
        </p:blipFill>
        <p:spPr bwMode="auto">
          <a:xfrm>
            <a:off x="3263106" y="1774032"/>
            <a:ext cx="581025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F2B1BC60-FA16-4175-939F-92161651437E}" type="slidenum">
              <a:rPr lang="et-EE" smtClean="0"/>
              <a:pPr/>
              <a:t>20</a:t>
            </a:fld>
            <a:endParaRPr lang="et-EE"/>
          </a:p>
        </p:txBody>
      </p:sp>
    </p:spTree>
    <p:extLst>
      <p:ext uri="{BB962C8B-B14F-4D97-AF65-F5344CB8AC3E}">
        <p14:creationId xmlns:p14="http://schemas.microsoft.com/office/powerpoint/2010/main" val="109867825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t-EE" dirty="0"/>
              <a:t>How SOA Works?</a:t>
            </a:r>
          </a:p>
        </p:txBody>
      </p:sp>
      <p:pic>
        <p:nvPicPr>
          <p:cNvPr id="2050" name="Picture 2" descr="Pildiotsingu soa architecture tul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109" y="2152983"/>
            <a:ext cx="7115781" cy="38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839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Slide Number Placeholder 4"/>
          <p:cNvSpPr txBox="1">
            <a:spLocks noGrp="1"/>
          </p:cNvSpPr>
          <p:nvPr/>
        </p:nvSpPr>
        <p:spPr bwMode="auto">
          <a:xfrm>
            <a:off x="807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E89913A5-5A9C-4DF3-A799-6B652ECBF331}" type="slidenum">
              <a:rPr lang="en-US" sz="1400"/>
              <a:pPr algn="r" eaLnBrk="1" hangingPunct="1"/>
              <a:t>22</a:t>
            </a:fld>
            <a:endParaRPr lang="en-US" sz="1400"/>
          </a:p>
        </p:txBody>
      </p:sp>
      <p:sp>
        <p:nvSpPr>
          <p:cNvPr id="134146" name="AutoShape 2"/>
          <p:cNvSpPr>
            <a:spLocks noChangeArrowheads="1"/>
          </p:cNvSpPr>
          <p:nvPr/>
        </p:nvSpPr>
        <p:spPr bwMode="auto">
          <a:xfrm>
            <a:off x="8267701" y="5922964"/>
            <a:ext cx="976313" cy="485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1"/>
              </a:gs>
              <a:gs pos="100000">
                <a:schemeClr val="accent1">
                  <a:gamma/>
                  <a:shade val="46275"/>
                  <a:invGamma/>
                </a:schemeClr>
              </a:gs>
            </a:gsLst>
            <a:path path="rect">
              <a:fillToRect l="100000" b="100000"/>
            </a:path>
          </a:gradFill>
          <a:ln w="12700">
            <a:noFill/>
            <a:miter lim="800000"/>
            <a:headEnd type="none" w="sm" len="sm"/>
            <a:tailEnd type="none" w="sm" len="sm"/>
          </a:ln>
          <a:effectLst/>
        </p:spPr>
        <p:txBody>
          <a:bodyPr wrap="none" anchor="ctr"/>
          <a:lstStyle/>
          <a:p>
            <a:pPr>
              <a:defRPr/>
            </a:pPr>
            <a:endParaRPr lang="et-EE"/>
          </a:p>
        </p:txBody>
      </p:sp>
      <p:sp>
        <p:nvSpPr>
          <p:cNvPr id="80900" name="Rectangle 3"/>
          <p:cNvSpPr>
            <a:spLocks noGrp="1" noChangeArrowheads="1"/>
          </p:cNvSpPr>
          <p:nvPr>
            <p:ph type="title" idx="4294967295"/>
          </p:nvPr>
        </p:nvSpPr>
        <p:spPr>
          <a:xfrm>
            <a:off x="2092325" y="115889"/>
            <a:ext cx="7924800" cy="649287"/>
          </a:xfrm>
        </p:spPr>
        <p:txBody>
          <a:bodyPr/>
          <a:lstStyle/>
          <a:p>
            <a:r>
              <a:rPr lang="de-DE" sz="3200" i="1" dirty="0">
                <a:solidFill>
                  <a:srgbClr val="C00000"/>
                </a:solidFill>
              </a:rPr>
              <a:t>Broker</a:t>
            </a:r>
            <a:r>
              <a:rPr lang="de-DE" sz="3200" dirty="0">
                <a:solidFill>
                  <a:srgbClr val="C00000"/>
                </a:solidFill>
              </a:rPr>
              <a:t> </a:t>
            </a:r>
            <a:r>
              <a:rPr lang="et-EE" sz="3200" dirty="0" err="1">
                <a:solidFill>
                  <a:srgbClr val="C00000"/>
                </a:solidFill>
              </a:rPr>
              <a:t>Design</a:t>
            </a:r>
            <a:r>
              <a:rPr lang="et-EE" sz="3200" dirty="0">
                <a:solidFill>
                  <a:srgbClr val="C00000"/>
                </a:solidFill>
              </a:rPr>
              <a:t> </a:t>
            </a:r>
            <a:r>
              <a:rPr lang="de-DE" sz="3200" dirty="0">
                <a:solidFill>
                  <a:srgbClr val="C00000"/>
                </a:solidFill>
              </a:rPr>
              <a:t>Pattern Dynamics</a:t>
            </a:r>
            <a:endParaRPr lang="en-US" sz="3200" dirty="0">
              <a:solidFill>
                <a:srgbClr val="C00000"/>
              </a:solidFill>
            </a:endParaRPr>
          </a:p>
        </p:txBody>
      </p:sp>
      <p:sp>
        <p:nvSpPr>
          <p:cNvPr id="80901" name="Line 4"/>
          <p:cNvSpPr>
            <a:spLocks noChangeAspect="1" noChangeShapeType="1"/>
          </p:cNvSpPr>
          <p:nvPr/>
        </p:nvSpPr>
        <p:spPr bwMode="auto">
          <a:xfrm>
            <a:off x="1641476" y="1817688"/>
            <a:ext cx="2011363"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02" name="Rectangle 5"/>
          <p:cNvSpPr>
            <a:spLocks noChangeAspect="1" noChangeArrowheads="1"/>
          </p:cNvSpPr>
          <p:nvPr/>
        </p:nvSpPr>
        <p:spPr bwMode="auto">
          <a:xfrm>
            <a:off x="2127251" y="1566864"/>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method (proxy)</a:t>
            </a:r>
          </a:p>
        </p:txBody>
      </p:sp>
      <p:sp>
        <p:nvSpPr>
          <p:cNvPr id="80903" name="Line 6"/>
          <p:cNvSpPr>
            <a:spLocks noChangeAspect="1" noChangeShapeType="1"/>
          </p:cNvSpPr>
          <p:nvPr/>
        </p:nvSpPr>
        <p:spPr bwMode="auto">
          <a:xfrm>
            <a:off x="3652839" y="1985963"/>
            <a:ext cx="1927225"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04" name="Rectangle 7"/>
          <p:cNvSpPr>
            <a:spLocks noChangeAspect="1" noChangeArrowheads="1"/>
          </p:cNvSpPr>
          <p:nvPr/>
        </p:nvSpPr>
        <p:spPr bwMode="auto">
          <a:xfrm>
            <a:off x="4373564" y="1733551"/>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locate_server</a:t>
            </a:r>
          </a:p>
        </p:txBody>
      </p:sp>
      <p:sp>
        <p:nvSpPr>
          <p:cNvPr id="80905" name="Line 8"/>
          <p:cNvSpPr>
            <a:spLocks noChangeAspect="1" noChangeShapeType="1"/>
          </p:cNvSpPr>
          <p:nvPr/>
        </p:nvSpPr>
        <p:spPr bwMode="auto">
          <a:xfrm flipH="1">
            <a:off x="3652839" y="2225675"/>
            <a:ext cx="1927225" cy="0"/>
          </a:xfrm>
          <a:prstGeom prst="line">
            <a:avLst/>
          </a:prstGeom>
          <a:noFill/>
          <a:ln w="12700">
            <a:solidFill>
              <a:schemeClr val="tx2"/>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06" name="Rectangle 9"/>
          <p:cNvSpPr>
            <a:spLocks noChangeAspect="1" noChangeArrowheads="1"/>
          </p:cNvSpPr>
          <p:nvPr/>
        </p:nvSpPr>
        <p:spPr bwMode="auto">
          <a:xfrm>
            <a:off x="4160839" y="2233613"/>
            <a:ext cx="909637" cy="1635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t-EE"/>
          </a:p>
        </p:txBody>
      </p:sp>
      <p:sp>
        <p:nvSpPr>
          <p:cNvPr id="80907" name="Rectangle 10"/>
          <p:cNvSpPr>
            <a:spLocks noChangeAspect="1" noChangeArrowheads="1"/>
          </p:cNvSpPr>
          <p:nvPr/>
        </p:nvSpPr>
        <p:spPr bwMode="auto">
          <a:xfrm>
            <a:off x="4116389" y="2152651"/>
            <a:ext cx="134143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server port</a:t>
            </a:r>
          </a:p>
        </p:txBody>
      </p:sp>
      <p:sp>
        <p:nvSpPr>
          <p:cNvPr id="80908" name="Line 11"/>
          <p:cNvSpPr>
            <a:spLocks noChangeAspect="1" noChangeShapeType="1"/>
          </p:cNvSpPr>
          <p:nvPr/>
        </p:nvSpPr>
        <p:spPr bwMode="auto">
          <a:xfrm>
            <a:off x="3652839" y="3159125"/>
            <a:ext cx="3856037"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09" name="Rectangle 12"/>
          <p:cNvSpPr>
            <a:spLocks noChangeAspect="1" noChangeArrowheads="1"/>
          </p:cNvSpPr>
          <p:nvPr/>
        </p:nvSpPr>
        <p:spPr bwMode="auto">
          <a:xfrm>
            <a:off x="5716588" y="2908301"/>
            <a:ext cx="152241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receive_request</a:t>
            </a:r>
          </a:p>
        </p:txBody>
      </p:sp>
      <p:sp>
        <p:nvSpPr>
          <p:cNvPr id="80910" name="Line 13"/>
          <p:cNvSpPr>
            <a:spLocks noChangeAspect="1" noChangeShapeType="1"/>
          </p:cNvSpPr>
          <p:nvPr/>
        </p:nvSpPr>
        <p:spPr bwMode="auto">
          <a:xfrm>
            <a:off x="3652839" y="2708275"/>
            <a:ext cx="166687"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1" name="Line 14"/>
          <p:cNvSpPr>
            <a:spLocks noChangeAspect="1" noChangeShapeType="1"/>
          </p:cNvSpPr>
          <p:nvPr/>
        </p:nvSpPr>
        <p:spPr bwMode="auto">
          <a:xfrm>
            <a:off x="3819525" y="2709864"/>
            <a:ext cx="0" cy="2508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2" name="Line 15"/>
          <p:cNvSpPr>
            <a:spLocks noChangeAspect="1" noChangeShapeType="1"/>
          </p:cNvSpPr>
          <p:nvPr/>
        </p:nvSpPr>
        <p:spPr bwMode="auto">
          <a:xfrm flipH="1">
            <a:off x="3652839" y="2960688"/>
            <a:ext cx="166687"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13" name="Rectangle 16"/>
          <p:cNvSpPr>
            <a:spLocks noChangeAspect="1" noChangeArrowheads="1"/>
          </p:cNvSpPr>
          <p:nvPr/>
        </p:nvSpPr>
        <p:spPr bwMode="auto">
          <a:xfrm>
            <a:off x="3767138" y="2540001"/>
            <a:ext cx="133826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marshal</a:t>
            </a:r>
            <a:endParaRPr lang="de-DE" sz="1200"/>
          </a:p>
        </p:txBody>
      </p:sp>
      <p:sp>
        <p:nvSpPr>
          <p:cNvPr id="80914" name="Line 17"/>
          <p:cNvSpPr>
            <a:spLocks noChangeAspect="1" noChangeShapeType="1"/>
          </p:cNvSpPr>
          <p:nvPr/>
        </p:nvSpPr>
        <p:spPr bwMode="auto">
          <a:xfrm>
            <a:off x="7508875" y="3295650"/>
            <a:ext cx="1651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5" name="Line 18"/>
          <p:cNvSpPr>
            <a:spLocks noChangeAspect="1" noChangeShapeType="1"/>
          </p:cNvSpPr>
          <p:nvPr/>
        </p:nvSpPr>
        <p:spPr bwMode="auto">
          <a:xfrm>
            <a:off x="7673975" y="3297239"/>
            <a:ext cx="0" cy="2492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6" name="Line 19"/>
          <p:cNvSpPr>
            <a:spLocks noChangeAspect="1" noChangeShapeType="1"/>
          </p:cNvSpPr>
          <p:nvPr/>
        </p:nvSpPr>
        <p:spPr bwMode="auto">
          <a:xfrm flipH="1">
            <a:off x="7508875" y="3546475"/>
            <a:ext cx="1651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17" name="Rectangle 20"/>
          <p:cNvSpPr>
            <a:spLocks noChangeAspect="1" noChangeArrowheads="1"/>
          </p:cNvSpPr>
          <p:nvPr/>
        </p:nvSpPr>
        <p:spPr bwMode="auto">
          <a:xfrm>
            <a:off x="7569201" y="3086101"/>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unmarshal</a:t>
            </a:r>
          </a:p>
        </p:txBody>
      </p:sp>
      <p:sp>
        <p:nvSpPr>
          <p:cNvPr id="80918" name="Line 21"/>
          <p:cNvSpPr>
            <a:spLocks noChangeAspect="1" noChangeShapeType="1"/>
          </p:cNvSpPr>
          <p:nvPr/>
        </p:nvSpPr>
        <p:spPr bwMode="auto">
          <a:xfrm>
            <a:off x="7508875" y="3630613"/>
            <a:ext cx="1651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19" name="Line 22"/>
          <p:cNvSpPr>
            <a:spLocks noChangeAspect="1" noChangeShapeType="1"/>
          </p:cNvSpPr>
          <p:nvPr/>
        </p:nvSpPr>
        <p:spPr bwMode="auto">
          <a:xfrm>
            <a:off x="7673975" y="3632201"/>
            <a:ext cx="0" cy="2508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0" name="Line 23"/>
          <p:cNvSpPr>
            <a:spLocks noChangeAspect="1" noChangeShapeType="1"/>
          </p:cNvSpPr>
          <p:nvPr/>
        </p:nvSpPr>
        <p:spPr bwMode="auto">
          <a:xfrm flipH="1">
            <a:off x="7508875" y="3883025"/>
            <a:ext cx="1651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21" name="Rectangle 24"/>
          <p:cNvSpPr>
            <a:spLocks noChangeAspect="1" noChangeArrowheads="1"/>
          </p:cNvSpPr>
          <p:nvPr/>
        </p:nvSpPr>
        <p:spPr bwMode="auto">
          <a:xfrm>
            <a:off x="7589839" y="3525839"/>
            <a:ext cx="13430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dispatch</a:t>
            </a:r>
          </a:p>
        </p:txBody>
      </p:sp>
      <p:sp>
        <p:nvSpPr>
          <p:cNvPr id="80922" name="Line 25"/>
          <p:cNvSpPr>
            <a:spLocks noChangeAspect="1" noChangeShapeType="1"/>
          </p:cNvSpPr>
          <p:nvPr/>
        </p:nvSpPr>
        <p:spPr bwMode="auto">
          <a:xfrm>
            <a:off x="7508875" y="3997325"/>
            <a:ext cx="2178050"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23" name="Rectangle 26"/>
          <p:cNvSpPr>
            <a:spLocks noChangeAspect="1" noChangeArrowheads="1"/>
          </p:cNvSpPr>
          <p:nvPr/>
        </p:nvSpPr>
        <p:spPr bwMode="auto">
          <a:xfrm>
            <a:off x="8145464" y="3746501"/>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method (impl.)</a:t>
            </a:r>
          </a:p>
        </p:txBody>
      </p:sp>
      <p:sp>
        <p:nvSpPr>
          <p:cNvPr id="80924" name="Line 27"/>
          <p:cNvSpPr>
            <a:spLocks noChangeAspect="1" noChangeShapeType="1"/>
          </p:cNvSpPr>
          <p:nvPr/>
        </p:nvSpPr>
        <p:spPr bwMode="auto">
          <a:xfrm>
            <a:off x="7508875" y="4165600"/>
            <a:ext cx="2178050" cy="0"/>
          </a:xfrm>
          <a:prstGeom prst="line">
            <a:avLst/>
          </a:prstGeom>
          <a:noFill/>
          <a:ln w="12700">
            <a:solidFill>
              <a:schemeClr val="tx2"/>
            </a:solidFill>
            <a:prstDash val="sysDot"/>
            <a:round/>
            <a:headEnd type="stealth" w="med" len="med"/>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5" name="Rectangle 28"/>
          <p:cNvSpPr>
            <a:spLocks noChangeAspect="1" noChangeArrowheads="1"/>
          </p:cNvSpPr>
          <p:nvPr/>
        </p:nvSpPr>
        <p:spPr bwMode="auto">
          <a:xfrm>
            <a:off x="8099425" y="4183064"/>
            <a:ext cx="909638" cy="142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pPr algn="ctr"/>
            <a:r>
              <a:rPr lang="de-DE" sz="2800"/>
              <a:t> </a:t>
            </a:r>
          </a:p>
        </p:txBody>
      </p:sp>
      <p:sp>
        <p:nvSpPr>
          <p:cNvPr id="80926" name="Rectangle 29"/>
          <p:cNvSpPr>
            <a:spLocks noChangeAspect="1" noChangeArrowheads="1"/>
          </p:cNvSpPr>
          <p:nvPr/>
        </p:nvSpPr>
        <p:spPr bwMode="auto">
          <a:xfrm>
            <a:off x="8288339" y="4105276"/>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result</a:t>
            </a:r>
            <a:endParaRPr lang="de-DE" sz="1200"/>
          </a:p>
        </p:txBody>
      </p:sp>
      <p:sp>
        <p:nvSpPr>
          <p:cNvPr id="80927" name="Line 30"/>
          <p:cNvSpPr>
            <a:spLocks noChangeAspect="1" noChangeShapeType="1"/>
          </p:cNvSpPr>
          <p:nvPr/>
        </p:nvSpPr>
        <p:spPr bwMode="auto">
          <a:xfrm>
            <a:off x="7508875" y="4437063"/>
            <a:ext cx="1651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8" name="Line 31"/>
          <p:cNvSpPr>
            <a:spLocks noChangeAspect="1" noChangeShapeType="1"/>
          </p:cNvSpPr>
          <p:nvPr/>
        </p:nvSpPr>
        <p:spPr bwMode="auto">
          <a:xfrm>
            <a:off x="7673975" y="4440239"/>
            <a:ext cx="0" cy="2492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29" name="Line 32"/>
          <p:cNvSpPr>
            <a:spLocks noChangeAspect="1" noChangeShapeType="1"/>
          </p:cNvSpPr>
          <p:nvPr/>
        </p:nvSpPr>
        <p:spPr bwMode="auto">
          <a:xfrm flipH="1">
            <a:off x="7508875" y="4699000"/>
            <a:ext cx="1651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30" name="Rectangle 33"/>
          <p:cNvSpPr>
            <a:spLocks noChangeAspect="1" noChangeArrowheads="1"/>
          </p:cNvSpPr>
          <p:nvPr/>
        </p:nvSpPr>
        <p:spPr bwMode="auto">
          <a:xfrm>
            <a:off x="7621589" y="4354514"/>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marshal</a:t>
            </a:r>
            <a:endParaRPr lang="de-DE" sz="1200"/>
          </a:p>
        </p:txBody>
      </p:sp>
      <p:sp>
        <p:nvSpPr>
          <p:cNvPr id="80931" name="Line 34"/>
          <p:cNvSpPr>
            <a:spLocks noChangeAspect="1" noChangeShapeType="1"/>
          </p:cNvSpPr>
          <p:nvPr/>
        </p:nvSpPr>
        <p:spPr bwMode="auto">
          <a:xfrm flipH="1">
            <a:off x="3652839" y="4762500"/>
            <a:ext cx="3856037" cy="0"/>
          </a:xfrm>
          <a:prstGeom prst="line">
            <a:avLst/>
          </a:prstGeom>
          <a:noFill/>
          <a:ln w="12700">
            <a:solidFill>
              <a:schemeClr val="tx2"/>
            </a:solidFill>
            <a:prstDash val="sysDot"/>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32" name="Rectangle 35"/>
          <p:cNvSpPr>
            <a:spLocks noChangeAspect="1" noChangeArrowheads="1"/>
          </p:cNvSpPr>
          <p:nvPr/>
        </p:nvSpPr>
        <p:spPr bwMode="auto">
          <a:xfrm>
            <a:off x="4038600" y="4511676"/>
            <a:ext cx="1341438"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receive_result</a:t>
            </a:r>
          </a:p>
        </p:txBody>
      </p:sp>
      <p:sp>
        <p:nvSpPr>
          <p:cNvPr id="80933" name="Line 36"/>
          <p:cNvSpPr>
            <a:spLocks noChangeAspect="1" noChangeShapeType="1"/>
          </p:cNvSpPr>
          <p:nvPr/>
        </p:nvSpPr>
        <p:spPr bwMode="auto">
          <a:xfrm>
            <a:off x="3652839" y="4899025"/>
            <a:ext cx="166687"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34" name="Line 37"/>
          <p:cNvSpPr>
            <a:spLocks noChangeAspect="1" noChangeShapeType="1"/>
          </p:cNvSpPr>
          <p:nvPr/>
        </p:nvSpPr>
        <p:spPr bwMode="auto">
          <a:xfrm>
            <a:off x="3819525" y="4911725"/>
            <a:ext cx="0" cy="249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35" name="Line 38"/>
          <p:cNvSpPr>
            <a:spLocks noChangeAspect="1" noChangeShapeType="1"/>
          </p:cNvSpPr>
          <p:nvPr/>
        </p:nvSpPr>
        <p:spPr bwMode="auto">
          <a:xfrm flipH="1">
            <a:off x="3652839" y="5160963"/>
            <a:ext cx="166687"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36" name="Rectangle 39"/>
          <p:cNvSpPr>
            <a:spLocks noChangeAspect="1" noChangeArrowheads="1"/>
          </p:cNvSpPr>
          <p:nvPr/>
        </p:nvSpPr>
        <p:spPr bwMode="auto">
          <a:xfrm>
            <a:off x="3798889" y="4773614"/>
            <a:ext cx="134143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unmarshal</a:t>
            </a:r>
            <a:endParaRPr lang="de-DE" sz="1200"/>
          </a:p>
        </p:txBody>
      </p:sp>
      <p:grpSp>
        <p:nvGrpSpPr>
          <p:cNvPr id="80937" name="Group 40"/>
          <p:cNvGrpSpPr>
            <a:grpSpLocks noChangeAspect="1"/>
          </p:cNvGrpSpPr>
          <p:nvPr/>
        </p:nvGrpSpPr>
        <p:grpSpPr bwMode="auto">
          <a:xfrm>
            <a:off x="1641476" y="5249863"/>
            <a:ext cx="2011363" cy="150812"/>
            <a:chOff x="529" y="3927"/>
            <a:chExt cx="1151" cy="86"/>
          </a:xfrm>
        </p:grpSpPr>
        <p:sp>
          <p:nvSpPr>
            <p:cNvPr id="80938" name="Line 41"/>
            <p:cNvSpPr>
              <a:spLocks noChangeAspect="1" noChangeShapeType="1"/>
            </p:cNvSpPr>
            <p:nvPr/>
          </p:nvSpPr>
          <p:spPr bwMode="auto">
            <a:xfrm flipH="1">
              <a:off x="529" y="3927"/>
              <a:ext cx="1151" cy="0"/>
            </a:xfrm>
            <a:prstGeom prst="line">
              <a:avLst/>
            </a:prstGeom>
            <a:noFill/>
            <a:ln w="12700">
              <a:solidFill>
                <a:schemeClr val="tx2"/>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39" name="Rectangle 42"/>
            <p:cNvSpPr>
              <a:spLocks noChangeAspect="1" noChangeArrowheads="1"/>
            </p:cNvSpPr>
            <p:nvPr/>
          </p:nvSpPr>
          <p:spPr bwMode="auto">
            <a:xfrm>
              <a:off x="868" y="3931"/>
              <a:ext cx="520" cy="8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pPr algn="ctr"/>
              <a:r>
                <a:rPr lang="de-DE" sz="2800"/>
                <a:t> </a:t>
              </a:r>
            </a:p>
          </p:txBody>
        </p:sp>
      </p:grpSp>
      <p:sp>
        <p:nvSpPr>
          <p:cNvPr id="80940" name="Rectangle 43"/>
          <p:cNvSpPr>
            <a:spLocks noChangeAspect="1" noChangeArrowheads="1"/>
          </p:cNvSpPr>
          <p:nvPr/>
        </p:nvSpPr>
        <p:spPr bwMode="auto">
          <a:xfrm>
            <a:off x="2446339" y="5172076"/>
            <a:ext cx="13430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result</a:t>
            </a:r>
            <a:endParaRPr lang="de-DE" sz="1200"/>
          </a:p>
        </p:txBody>
      </p:sp>
      <p:sp>
        <p:nvSpPr>
          <p:cNvPr id="80941" name="Line 44"/>
          <p:cNvSpPr>
            <a:spLocks noChangeAspect="1" noChangeShapeType="1"/>
          </p:cNvSpPr>
          <p:nvPr/>
        </p:nvSpPr>
        <p:spPr bwMode="auto">
          <a:xfrm flipH="1">
            <a:off x="9672639" y="1482725"/>
            <a:ext cx="966787"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42" name="Rectangle 45"/>
          <p:cNvSpPr>
            <a:spLocks noChangeAspect="1" noChangeArrowheads="1"/>
          </p:cNvSpPr>
          <p:nvPr/>
        </p:nvSpPr>
        <p:spPr bwMode="auto">
          <a:xfrm>
            <a:off x="9828213" y="1398589"/>
            <a:ext cx="906462"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start_up</a:t>
            </a:r>
          </a:p>
        </p:txBody>
      </p:sp>
      <p:sp>
        <p:nvSpPr>
          <p:cNvPr id="80943" name="Line 46"/>
          <p:cNvSpPr>
            <a:spLocks noChangeAspect="1" noChangeShapeType="1"/>
          </p:cNvSpPr>
          <p:nvPr/>
        </p:nvSpPr>
        <p:spPr bwMode="auto">
          <a:xfrm flipH="1">
            <a:off x="5580063" y="1566863"/>
            <a:ext cx="4106862"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t-EE"/>
          </a:p>
        </p:txBody>
      </p:sp>
      <p:sp>
        <p:nvSpPr>
          <p:cNvPr id="80944" name="Rectangle 47"/>
          <p:cNvSpPr>
            <a:spLocks noChangeAspect="1" noChangeArrowheads="1"/>
          </p:cNvSpPr>
          <p:nvPr/>
        </p:nvSpPr>
        <p:spPr bwMode="auto">
          <a:xfrm>
            <a:off x="5965826" y="1295400"/>
            <a:ext cx="14525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register_service</a:t>
            </a:r>
          </a:p>
        </p:txBody>
      </p:sp>
      <p:sp>
        <p:nvSpPr>
          <p:cNvPr id="80945" name="Rectangle 48"/>
          <p:cNvSpPr>
            <a:spLocks noChangeAspect="1" noChangeArrowheads="1"/>
          </p:cNvSpPr>
          <p:nvPr/>
        </p:nvSpPr>
        <p:spPr bwMode="auto">
          <a:xfrm>
            <a:off x="4992689" y="901701"/>
            <a:ext cx="1157287"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46" name="Rectangle 49"/>
          <p:cNvSpPr>
            <a:spLocks noChangeAspect="1" noChangeArrowheads="1"/>
          </p:cNvSpPr>
          <p:nvPr/>
        </p:nvSpPr>
        <p:spPr bwMode="auto">
          <a:xfrm>
            <a:off x="5080000" y="877888"/>
            <a:ext cx="916982"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Broker</a:t>
            </a:r>
            <a:endParaRPr lang="de-DE" sz="1600" u="sng"/>
          </a:p>
        </p:txBody>
      </p:sp>
      <p:sp>
        <p:nvSpPr>
          <p:cNvPr id="80947" name="Rectangle 50"/>
          <p:cNvSpPr>
            <a:spLocks noChangeAspect="1" noChangeArrowheads="1"/>
          </p:cNvSpPr>
          <p:nvPr/>
        </p:nvSpPr>
        <p:spPr bwMode="auto">
          <a:xfrm>
            <a:off x="2952750" y="901701"/>
            <a:ext cx="1536700"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48" name="Rectangle 51"/>
          <p:cNvSpPr>
            <a:spLocks noChangeAspect="1" noChangeArrowheads="1"/>
          </p:cNvSpPr>
          <p:nvPr/>
        </p:nvSpPr>
        <p:spPr bwMode="auto">
          <a:xfrm>
            <a:off x="2955925" y="877888"/>
            <a:ext cx="141154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Client Proxy</a:t>
            </a:r>
          </a:p>
        </p:txBody>
      </p:sp>
      <p:sp>
        <p:nvSpPr>
          <p:cNvPr id="80949" name="Rectangle 52"/>
          <p:cNvSpPr>
            <a:spLocks noChangeAspect="1" noChangeArrowheads="1"/>
          </p:cNvSpPr>
          <p:nvPr/>
        </p:nvSpPr>
        <p:spPr bwMode="auto">
          <a:xfrm>
            <a:off x="6829426" y="901701"/>
            <a:ext cx="1539875"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50" name="Rectangle 53"/>
          <p:cNvSpPr>
            <a:spLocks noChangeAspect="1" noChangeArrowheads="1"/>
          </p:cNvSpPr>
          <p:nvPr/>
        </p:nvSpPr>
        <p:spPr bwMode="auto">
          <a:xfrm>
            <a:off x="6792914" y="866775"/>
            <a:ext cx="146482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Server</a:t>
            </a:r>
            <a:r>
              <a:rPr lang="de-DE" sz="1600" u="sng"/>
              <a:t> </a:t>
            </a:r>
            <a:r>
              <a:rPr lang="de-DE" u="sng"/>
              <a:t>Proxy</a:t>
            </a:r>
            <a:endParaRPr lang="de-DE" sz="1600" u="sng"/>
          </a:p>
        </p:txBody>
      </p:sp>
      <p:sp>
        <p:nvSpPr>
          <p:cNvPr id="80951" name="Rectangle 54"/>
          <p:cNvSpPr>
            <a:spLocks noChangeAspect="1" noChangeArrowheads="1"/>
          </p:cNvSpPr>
          <p:nvPr/>
        </p:nvSpPr>
        <p:spPr bwMode="auto">
          <a:xfrm>
            <a:off x="1539876" y="901701"/>
            <a:ext cx="1158875"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52" name="Rectangle 55"/>
          <p:cNvSpPr>
            <a:spLocks noChangeAspect="1" noChangeArrowheads="1"/>
          </p:cNvSpPr>
          <p:nvPr/>
        </p:nvSpPr>
        <p:spPr bwMode="auto">
          <a:xfrm>
            <a:off x="1670051" y="860425"/>
            <a:ext cx="842667"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u="sng"/>
              <a:t>: Client</a:t>
            </a:r>
            <a:endParaRPr lang="de-DE" sz="1600" u="sng"/>
          </a:p>
        </p:txBody>
      </p:sp>
      <p:sp>
        <p:nvSpPr>
          <p:cNvPr id="80953" name="Rectangle 56"/>
          <p:cNvSpPr>
            <a:spLocks noChangeAspect="1" noChangeArrowheads="1"/>
          </p:cNvSpPr>
          <p:nvPr/>
        </p:nvSpPr>
        <p:spPr bwMode="auto">
          <a:xfrm>
            <a:off x="9096376" y="901701"/>
            <a:ext cx="1160463" cy="322263"/>
          </a:xfrm>
          <a:prstGeom prst="rect">
            <a:avLst/>
          </a:prstGeom>
          <a:solidFill>
            <a:schemeClr val="bg1"/>
          </a:solidFill>
          <a:ln w="12700">
            <a:solidFill>
              <a:schemeClr val="tx1"/>
            </a:solidFill>
            <a:miter lim="800000"/>
            <a:headEnd/>
            <a:tailEnd/>
          </a:ln>
        </p:spPr>
        <p:txBody>
          <a:bodyPr wrap="none" anchor="ctr"/>
          <a:lstStyle/>
          <a:p>
            <a:endParaRPr lang="et-EE"/>
          </a:p>
        </p:txBody>
      </p:sp>
      <p:sp>
        <p:nvSpPr>
          <p:cNvPr id="80954" name="Rectangle 57"/>
          <p:cNvSpPr>
            <a:spLocks noChangeAspect="1" noChangeArrowheads="1"/>
          </p:cNvSpPr>
          <p:nvPr/>
        </p:nvSpPr>
        <p:spPr bwMode="auto">
          <a:xfrm>
            <a:off x="9183689" y="860425"/>
            <a:ext cx="90236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a:t>: </a:t>
            </a:r>
            <a:r>
              <a:rPr lang="de-DE" u="sng"/>
              <a:t>Server</a:t>
            </a:r>
            <a:endParaRPr lang="de-DE" sz="1600" u="sng"/>
          </a:p>
        </p:txBody>
      </p:sp>
      <p:sp>
        <p:nvSpPr>
          <p:cNvPr id="80955" name="Line 58"/>
          <p:cNvSpPr>
            <a:spLocks noChangeAspect="1" noChangeShapeType="1"/>
          </p:cNvSpPr>
          <p:nvPr/>
        </p:nvSpPr>
        <p:spPr bwMode="auto">
          <a:xfrm>
            <a:off x="3652838"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6" name="Line 59"/>
          <p:cNvSpPr>
            <a:spLocks noChangeAspect="1" noChangeShapeType="1"/>
          </p:cNvSpPr>
          <p:nvPr/>
        </p:nvSpPr>
        <p:spPr bwMode="auto">
          <a:xfrm>
            <a:off x="1641475"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7" name="Line 60"/>
          <p:cNvSpPr>
            <a:spLocks noChangeAspect="1" noChangeShapeType="1"/>
          </p:cNvSpPr>
          <p:nvPr/>
        </p:nvSpPr>
        <p:spPr bwMode="auto">
          <a:xfrm>
            <a:off x="5580063"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8" name="Line 61"/>
          <p:cNvSpPr>
            <a:spLocks noChangeAspect="1" noChangeShapeType="1"/>
          </p:cNvSpPr>
          <p:nvPr/>
        </p:nvSpPr>
        <p:spPr bwMode="auto">
          <a:xfrm>
            <a:off x="7505700"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59" name="Line 62"/>
          <p:cNvSpPr>
            <a:spLocks noChangeAspect="1" noChangeShapeType="1"/>
          </p:cNvSpPr>
          <p:nvPr/>
        </p:nvSpPr>
        <p:spPr bwMode="auto">
          <a:xfrm>
            <a:off x="9685338" y="1231901"/>
            <a:ext cx="0" cy="418941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t-EE"/>
          </a:p>
        </p:txBody>
      </p:sp>
      <p:sp>
        <p:nvSpPr>
          <p:cNvPr id="80960" name="Line 63"/>
          <p:cNvSpPr>
            <a:spLocks noChangeAspect="1" noChangeShapeType="1"/>
          </p:cNvSpPr>
          <p:nvPr/>
        </p:nvSpPr>
        <p:spPr bwMode="auto">
          <a:xfrm>
            <a:off x="5580063" y="1733550"/>
            <a:ext cx="4106862" cy="0"/>
          </a:xfrm>
          <a:prstGeom prst="line">
            <a:avLst/>
          </a:prstGeom>
          <a:noFill/>
          <a:ln w="12700">
            <a:solidFill>
              <a:schemeClr val="tx2"/>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t-EE"/>
          </a:p>
        </p:txBody>
      </p:sp>
      <p:sp>
        <p:nvSpPr>
          <p:cNvPr id="80961" name="Rectangle 64"/>
          <p:cNvSpPr>
            <a:spLocks noChangeAspect="1" noChangeArrowheads="1"/>
          </p:cNvSpPr>
          <p:nvPr/>
        </p:nvSpPr>
        <p:spPr bwMode="auto">
          <a:xfrm>
            <a:off x="7940676" y="1733550"/>
            <a:ext cx="1076325" cy="1920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t-EE"/>
          </a:p>
        </p:txBody>
      </p:sp>
      <p:sp>
        <p:nvSpPr>
          <p:cNvPr id="80962" name="Rectangle 65"/>
          <p:cNvSpPr>
            <a:spLocks noChangeAspect="1" noChangeArrowheads="1"/>
          </p:cNvSpPr>
          <p:nvPr/>
        </p:nvSpPr>
        <p:spPr bwMode="auto">
          <a:xfrm>
            <a:off x="7869239" y="1700214"/>
            <a:ext cx="1341437"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de-DE" sz="1400"/>
              <a:t>assigned port</a:t>
            </a:r>
          </a:p>
        </p:txBody>
      </p:sp>
      <p:sp>
        <p:nvSpPr>
          <p:cNvPr id="80963" name="Rectangle 66"/>
          <p:cNvSpPr>
            <a:spLocks noChangeArrowheads="1"/>
          </p:cNvSpPr>
          <p:nvPr/>
        </p:nvSpPr>
        <p:spPr bwMode="auto">
          <a:xfrm>
            <a:off x="1657350" y="5429251"/>
            <a:ext cx="3722688" cy="13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buClr>
                <a:schemeClr val="tx1"/>
              </a:buClr>
              <a:buSzPct val="85000"/>
            </a:pPr>
            <a:r>
              <a:rPr lang="de-DE" sz="2000"/>
              <a:t>Broker tools provide the generation of necessary client &amp; server proxies from higher level interface definitions</a:t>
            </a:r>
          </a:p>
        </p:txBody>
      </p:sp>
      <p:sp>
        <p:nvSpPr>
          <p:cNvPr id="134211" name="AutoShape 67"/>
          <p:cNvSpPr>
            <a:spLocks noChangeArrowheads="1"/>
          </p:cNvSpPr>
          <p:nvPr/>
        </p:nvSpPr>
        <p:spPr bwMode="auto">
          <a:xfrm>
            <a:off x="6269038" y="5927726"/>
            <a:ext cx="976312" cy="485775"/>
          </a:xfrm>
          <a:prstGeom prst="notchedRightArrow">
            <a:avLst>
              <a:gd name="adj1" fmla="val 50000"/>
              <a:gd name="adj2" fmla="val 50245"/>
            </a:avLst>
          </a:prstGeom>
          <a:gradFill rotWithShape="0">
            <a:gsLst>
              <a:gs pos="0">
                <a:schemeClr val="accent1"/>
              </a:gs>
              <a:gs pos="50000">
                <a:schemeClr val="accent1">
                  <a:gamma/>
                  <a:shade val="46275"/>
                  <a:invGamma/>
                </a:schemeClr>
              </a:gs>
              <a:gs pos="100000">
                <a:schemeClr val="accent1"/>
              </a:gs>
            </a:gsLst>
            <a:lin ang="5400000" scaled="1"/>
          </a:gradFill>
          <a:ln w="12700">
            <a:noFill/>
            <a:miter lim="800000"/>
            <a:headEnd type="none" w="sm" len="sm"/>
            <a:tailEnd type="none" w="sm" len="sm"/>
          </a:ln>
          <a:effectLst/>
        </p:spPr>
        <p:txBody>
          <a:bodyPr wrap="none" anchor="ctr"/>
          <a:lstStyle/>
          <a:p>
            <a:pPr>
              <a:defRPr/>
            </a:pPr>
            <a:endParaRPr lang="et-EE"/>
          </a:p>
        </p:txBody>
      </p:sp>
      <p:grpSp>
        <p:nvGrpSpPr>
          <p:cNvPr id="80965" name="Group 68"/>
          <p:cNvGrpSpPr>
            <a:grpSpLocks/>
          </p:cNvGrpSpPr>
          <p:nvPr/>
        </p:nvGrpSpPr>
        <p:grpSpPr bwMode="auto">
          <a:xfrm>
            <a:off x="7202488" y="5727700"/>
            <a:ext cx="1295400" cy="914400"/>
            <a:chOff x="3577" y="3608"/>
            <a:chExt cx="816" cy="576"/>
          </a:xfrm>
        </p:grpSpPr>
        <p:sp>
          <p:nvSpPr>
            <p:cNvPr id="134213" name="AutoShape 69"/>
            <p:cNvSpPr>
              <a:spLocks noChangeArrowheads="1"/>
            </p:cNvSpPr>
            <p:nvPr/>
          </p:nvSpPr>
          <p:spPr bwMode="auto">
            <a:xfrm>
              <a:off x="3607" y="3608"/>
              <a:ext cx="720" cy="576"/>
            </a:xfrm>
            <a:prstGeom prst="roundRect">
              <a:avLst>
                <a:gd name="adj" fmla="val 16667"/>
              </a:avLst>
            </a:prstGeom>
            <a:gradFill rotWithShape="0">
              <a:gsLst>
                <a:gs pos="0">
                  <a:schemeClr val="accent2"/>
                </a:gs>
                <a:gs pos="100000">
                  <a:schemeClr val="accent2">
                    <a:gamma/>
                    <a:shade val="46275"/>
                    <a:invGamma/>
                  </a:schemeClr>
                </a:gs>
              </a:gsLst>
              <a:lin ang="5400000" scaled="1"/>
            </a:gradFill>
            <a:ln w="12700">
              <a:noFill/>
              <a:round/>
              <a:headEnd type="none" w="sm" len="sm"/>
              <a:tailEnd type="none" w="sm" len="sm"/>
            </a:ln>
            <a:effectLst>
              <a:outerShdw dist="35921" dir="2700000" algn="ctr" rotWithShape="0">
                <a:schemeClr val="bg2"/>
              </a:outerShdw>
            </a:effectLst>
          </p:spPr>
          <p:txBody>
            <a:bodyPr wrap="none" anchor="ctr"/>
            <a:lstStyle/>
            <a:p>
              <a:pPr>
                <a:defRPr/>
              </a:pPr>
              <a:endParaRPr lang="et-EE"/>
            </a:p>
          </p:txBody>
        </p:sp>
        <p:sp>
          <p:nvSpPr>
            <p:cNvPr id="134214" name="Text Box 70"/>
            <p:cNvSpPr txBox="1">
              <a:spLocks noChangeArrowheads="1"/>
            </p:cNvSpPr>
            <p:nvPr/>
          </p:nvSpPr>
          <p:spPr bwMode="auto">
            <a:xfrm>
              <a:off x="3577" y="3752"/>
              <a:ext cx="816" cy="231"/>
            </a:xfrm>
            <a:prstGeom prst="rect">
              <a:avLst/>
            </a:prstGeom>
            <a:noFill/>
            <a:ln w="12700">
              <a:noFill/>
              <a:miter lim="800000"/>
              <a:headEnd type="none" w="sm" len="sm"/>
              <a:tailEnd type="none" w="sm" len="sm"/>
            </a:ln>
            <a:effectLst/>
          </p:spPr>
          <p:txBody>
            <a:bodyPr>
              <a:spAutoFit/>
            </a:bodyPr>
            <a:lstStyle/>
            <a:p>
              <a:pPr>
                <a:spcBef>
                  <a:spcPct val="50000"/>
                </a:spcBef>
                <a:defRPr/>
              </a:pPr>
              <a:r>
                <a:rPr lang="de-DE">
                  <a:effectLst>
                    <a:outerShdw blurRad="38100" dist="38100" dir="2700000" algn="tl">
                      <a:srgbClr val="C0C0C0"/>
                    </a:outerShdw>
                  </a:effectLst>
                </a:rPr>
                <a:t>Generator</a:t>
              </a:r>
            </a:p>
          </p:txBody>
        </p:sp>
      </p:grpSp>
      <p:grpSp>
        <p:nvGrpSpPr>
          <p:cNvPr id="80968" name="Group 71"/>
          <p:cNvGrpSpPr>
            <a:grpSpLocks/>
          </p:cNvGrpSpPr>
          <p:nvPr/>
        </p:nvGrpSpPr>
        <p:grpSpPr bwMode="auto">
          <a:xfrm>
            <a:off x="9259888" y="5632450"/>
            <a:ext cx="1219200" cy="1066800"/>
            <a:chOff x="4891" y="3548"/>
            <a:chExt cx="768" cy="672"/>
          </a:xfrm>
        </p:grpSpPr>
        <p:sp>
          <p:nvSpPr>
            <p:cNvPr id="80969" name="AutoShape 72"/>
            <p:cNvSpPr>
              <a:spLocks noChangeArrowheads="1"/>
            </p:cNvSpPr>
            <p:nvPr/>
          </p:nvSpPr>
          <p:spPr bwMode="auto">
            <a:xfrm>
              <a:off x="4891" y="3548"/>
              <a:ext cx="576"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endParaRPr lang="et-EE"/>
            </a:p>
          </p:txBody>
        </p:sp>
        <p:sp>
          <p:nvSpPr>
            <p:cNvPr id="80970" name="AutoShape 73"/>
            <p:cNvSpPr>
              <a:spLocks noChangeArrowheads="1"/>
            </p:cNvSpPr>
            <p:nvPr/>
          </p:nvSpPr>
          <p:spPr bwMode="auto">
            <a:xfrm>
              <a:off x="4987" y="3596"/>
              <a:ext cx="576"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endParaRPr lang="et-EE"/>
            </a:p>
          </p:txBody>
        </p:sp>
        <p:sp>
          <p:nvSpPr>
            <p:cNvPr id="80971" name="AutoShape 74"/>
            <p:cNvSpPr>
              <a:spLocks noChangeArrowheads="1"/>
            </p:cNvSpPr>
            <p:nvPr/>
          </p:nvSpPr>
          <p:spPr bwMode="auto">
            <a:xfrm>
              <a:off x="5083" y="3644"/>
              <a:ext cx="576"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endParaRPr lang="et-EE"/>
            </a:p>
          </p:txBody>
        </p:sp>
        <p:sp>
          <p:nvSpPr>
            <p:cNvPr id="134219" name="Text Box 75"/>
            <p:cNvSpPr txBox="1">
              <a:spLocks noChangeArrowheads="1"/>
            </p:cNvSpPr>
            <p:nvPr/>
          </p:nvSpPr>
          <p:spPr bwMode="auto">
            <a:xfrm>
              <a:off x="5106" y="3686"/>
              <a:ext cx="486" cy="461"/>
            </a:xfrm>
            <a:prstGeom prst="rect">
              <a:avLst/>
            </a:prstGeom>
            <a:noFill/>
            <a:ln w="12700">
              <a:noFill/>
              <a:miter lim="800000"/>
              <a:headEnd type="none" w="sm" len="sm"/>
              <a:tailEnd type="none" w="sm" len="sm"/>
            </a:ln>
            <a:effectLst/>
          </p:spPr>
          <p:txBody>
            <a:bodyPr>
              <a:spAutoFit/>
            </a:bodyPr>
            <a:lstStyle/>
            <a:p>
              <a:pPr>
                <a:defRPr/>
              </a:pPr>
              <a:r>
                <a:rPr lang="de-DE">
                  <a:solidFill>
                    <a:schemeClr val="bg1"/>
                  </a:solidFill>
                  <a:effectLst>
                    <a:outerShdw blurRad="38100" dist="38100" dir="2700000" algn="tl">
                      <a:srgbClr val="C0C0C0"/>
                    </a:outerShdw>
                  </a:effectLst>
                </a:rPr>
                <a:t>Proxy</a:t>
              </a:r>
            </a:p>
            <a:p>
              <a:pPr>
                <a:defRPr/>
              </a:pPr>
              <a:r>
                <a:rPr lang="de-DE">
                  <a:solidFill>
                    <a:schemeClr val="bg1"/>
                  </a:solidFill>
                  <a:effectLst>
                    <a:outerShdw blurRad="38100" dist="38100" dir="2700000" algn="tl">
                      <a:srgbClr val="C0C0C0"/>
                    </a:outerShdw>
                  </a:effectLst>
                </a:rPr>
                <a:t>Code</a:t>
              </a:r>
              <a:r>
                <a:rPr lang="de-DE" sz="2400">
                  <a:effectLst>
                    <a:outerShdw blurRad="38100" dist="38100" dir="2700000" algn="tl">
                      <a:srgbClr val="C0C0C0"/>
                    </a:outerShdw>
                  </a:effectLst>
                </a:rPr>
                <a:t> </a:t>
              </a:r>
            </a:p>
          </p:txBody>
        </p:sp>
      </p:grpSp>
      <p:grpSp>
        <p:nvGrpSpPr>
          <p:cNvPr id="80973" name="Group 76"/>
          <p:cNvGrpSpPr>
            <a:grpSpLocks/>
          </p:cNvGrpSpPr>
          <p:nvPr/>
        </p:nvGrpSpPr>
        <p:grpSpPr bwMode="auto">
          <a:xfrm>
            <a:off x="5346701" y="5727700"/>
            <a:ext cx="1095375" cy="914400"/>
            <a:chOff x="2384" y="3608"/>
            <a:chExt cx="690" cy="576"/>
          </a:xfrm>
        </p:grpSpPr>
        <p:sp>
          <p:nvSpPr>
            <p:cNvPr id="80974" name="AutoShape 77"/>
            <p:cNvSpPr>
              <a:spLocks noChangeArrowheads="1"/>
            </p:cNvSpPr>
            <p:nvPr/>
          </p:nvSpPr>
          <p:spPr bwMode="auto">
            <a:xfrm>
              <a:off x="2399" y="3608"/>
              <a:ext cx="642" cy="576"/>
            </a:xfrm>
            <a:prstGeom prst="foldedCorner">
              <a:avLst>
                <a:gd name="adj" fmla="val 12500"/>
              </a:avLst>
            </a:prstGeom>
            <a:gradFill rotWithShape="0">
              <a:gsLst>
                <a:gs pos="0">
                  <a:srgbClr val="969696"/>
                </a:gs>
                <a:gs pos="100000">
                  <a:srgbClr val="454545"/>
                </a:gs>
              </a:gsLst>
              <a:lin ang="5400000" scaled="1"/>
            </a:gradFill>
            <a:ln w="12700">
              <a:solidFill>
                <a:schemeClr val="tx1"/>
              </a:solidFill>
              <a:round/>
              <a:headEnd type="none" w="sm" len="sm"/>
              <a:tailEnd type="none" w="sm" len="sm"/>
            </a:ln>
          </p:spPr>
          <p:txBody>
            <a:bodyPr wrap="none" anchor="ctr"/>
            <a:lstStyle/>
            <a:p>
              <a:pPr algn="ctr" eaLnBrk="0" hangingPunct="0"/>
              <a:endParaRPr lang="et-EE">
                <a:solidFill>
                  <a:schemeClr val="bg1"/>
                </a:solidFill>
              </a:endParaRPr>
            </a:p>
          </p:txBody>
        </p:sp>
        <p:sp>
          <p:nvSpPr>
            <p:cNvPr id="134222" name="Text Box 78"/>
            <p:cNvSpPr txBox="1">
              <a:spLocks noChangeArrowheads="1"/>
            </p:cNvSpPr>
            <p:nvPr/>
          </p:nvSpPr>
          <p:spPr bwMode="auto">
            <a:xfrm>
              <a:off x="2384" y="3651"/>
              <a:ext cx="690" cy="461"/>
            </a:xfrm>
            <a:prstGeom prst="rect">
              <a:avLst/>
            </a:prstGeom>
            <a:noFill/>
            <a:ln w="12700">
              <a:noFill/>
              <a:miter lim="800000"/>
              <a:headEnd type="none" w="sm" len="sm"/>
              <a:tailEnd type="none" w="sm" len="sm"/>
            </a:ln>
            <a:effectLst/>
          </p:spPr>
          <p:txBody>
            <a:bodyPr>
              <a:spAutoFit/>
            </a:bodyPr>
            <a:lstStyle/>
            <a:p>
              <a:pPr>
                <a:defRPr/>
              </a:pPr>
              <a:r>
                <a:rPr lang="de-DE">
                  <a:solidFill>
                    <a:schemeClr val="bg1"/>
                  </a:solidFill>
                  <a:effectLst>
                    <a:outerShdw blurRad="38100" dist="38100" dir="2700000" algn="tl">
                      <a:srgbClr val="C0C0C0"/>
                    </a:outerShdw>
                  </a:effectLst>
                </a:rPr>
                <a:t>Interface</a:t>
              </a:r>
            </a:p>
            <a:p>
              <a:pPr>
                <a:defRPr/>
              </a:pPr>
              <a:r>
                <a:rPr lang="de-DE">
                  <a:solidFill>
                    <a:schemeClr val="bg1"/>
                  </a:solidFill>
                  <a:effectLst>
                    <a:outerShdw blurRad="38100" dist="38100" dir="2700000" algn="tl">
                      <a:srgbClr val="C0C0C0"/>
                    </a:outerShdw>
                  </a:effectLst>
                </a:rPr>
                <a:t>Specif.</a:t>
              </a:r>
              <a:r>
                <a:rPr lang="de-DE" sz="2400">
                  <a:effectLst>
                    <a:outerShdw blurRad="38100" dist="38100" dir="2700000" algn="tl">
                      <a:srgbClr val="C0C0C0"/>
                    </a:outerShdw>
                  </a:effectLst>
                </a:rPr>
                <a:t> </a:t>
              </a:r>
            </a:p>
          </p:txBody>
        </p:sp>
      </p:grpSp>
    </p:spTree>
    <p:extLst>
      <p:ext uri="{BB962C8B-B14F-4D97-AF65-F5344CB8AC3E}">
        <p14:creationId xmlns:p14="http://schemas.microsoft.com/office/powerpoint/2010/main" val="14987059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z="4000" dirty="0" err="1"/>
              <a:t>Open</a:t>
            </a:r>
            <a:r>
              <a:rPr lang="et-EE" sz="4000" dirty="0"/>
              <a:t> </a:t>
            </a:r>
            <a:r>
              <a:rPr lang="et-EE" sz="4000" dirty="0" err="1"/>
              <a:t>Group</a:t>
            </a:r>
            <a:r>
              <a:rPr lang="et-EE" sz="4000" dirty="0"/>
              <a:t> SOA </a:t>
            </a:r>
            <a:r>
              <a:rPr lang="et-EE" sz="4000" dirty="0" err="1"/>
              <a:t>Reference</a:t>
            </a:r>
            <a:r>
              <a:rPr lang="et-EE" sz="4000" dirty="0"/>
              <a:t> </a:t>
            </a:r>
            <a:r>
              <a:rPr lang="et-EE" sz="4000" dirty="0" err="1"/>
              <a:t>Architecture</a:t>
            </a:r>
            <a:r>
              <a:rPr lang="et-EE" sz="4000" dirty="0"/>
              <a:t> (SOA RA) </a:t>
            </a:r>
            <a:endParaRPr lang="en-US" sz="40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7713" t="16800" r="16926" b="15001"/>
          <a:stretch/>
        </p:blipFill>
        <p:spPr>
          <a:xfrm>
            <a:off x="2855640" y="1988840"/>
            <a:ext cx="6502404" cy="3816424"/>
          </a:xfrm>
          <a:prstGeom prst="rect">
            <a:avLst/>
          </a:prstGeom>
        </p:spPr>
      </p:pic>
      <p:sp>
        <p:nvSpPr>
          <p:cNvPr id="4" name="Slide Number Placeholder 3"/>
          <p:cNvSpPr>
            <a:spLocks noGrp="1"/>
          </p:cNvSpPr>
          <p:nvPr>
            <p:ph type="sldNum" sz="quarter" idx="12"/>
          </p:nvPr>
        </p:nvSpPr>
        <p:spPr/>
        <p:txBody>
          <a:bodyPr/>
          <a:lstStyle/>
          <a:p>
            <a:fld id="{B53C3553-6D76-487D-82B0-E7D1E2143BE1}" type="slidenum">
              <a:rPr lang="et-EE" smtClean="0"/>
              <a:pPr/>
              <a:t>23</a:t>
            </a:fld>
            <a:endParaRPr lang="et-EE"/>
          </a:p>
        </p:txBody>
      </p:sp>
    </p:spTree>
    <p:extLst>
      <p:ext uri="{BB962C8B-B14F-4D97-AF65-F5344CB8AC3E}">
        <p14:creationId xmlns:p14="http://schemas.microsoft.com/office/powerpoint/2010/main" val="162596071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7"/>
          <p:cNvGrpSpPr/>
          <p:nvPr/>
        </p:nvGrpSpPr>
        <p:grpSpPr>
          <a:xfrm>
            <a:off x="1991545" y="2640364"/>
            <a:ext cx="1865315" cy="1879884"/>
            <a:chOff x="467544" y="2640364"/>
            <a:chExt cx="1865315" cy="1879884"/>
          </a:xfrm>
        </p:grpSpPr>
        <p:sp>
          <p:nvSpPr>
            <p:cNvPr id="16" name="Rounded Rectangle 15"/>
            <p:cNvSpPr/>
            <p:nvPr/>
          </p:nvSpPr>
          <p:spPr>
            <a:xfrm>
              <a:off x="467544" y="2640364"/>
              <a:ext cx="1677892" cy="1383910"/>
            </a:xfrm>
            <a:prstGeom prst="roundRect">
              <a:avLst>
                <a:gd name="adj" fmla="val 10000"/>
              </a:avLst>
            </a:prstGeom>
            <a:blipFill rotWithShape="0">
              <a:blip r:embed="rId3" cstate="print"/>
              <a:stretch>
                <a:fillRect/>
              </a:stretch>
            </a:blipFill>
          </p:spPr>
          <p:style>
            <a:lnRef idx="1">
              <a:schemeClr val="accent5">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17" name="Freeform 16"/>
            <p:cNvSpPr/>
            <p:nvPr/>
          </p:nvSpPr>
          <p:spPr>
            <a:xfrm>
              <a:off x="841399" y="392714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55471" tIns="42771" rIns="55471" bIns="42771" numCol="1" spcCol="1270" anchor="ctr" anchorCtr="0">
              <a:noAutofit/>
            </a:bodyPr>
            <a:lstStyle/>
            <a:p>
              <a:pPr algn="ctr" defTabSz="889000">
                <a:lnSpc>
                  <a:spcPct val="90000"/>
                </a:lnSpc>
                <a:spcBef>
                  <a:spcPct val="0"/>
                </a:spcBef>
                <a:spcAft>
                  <a:spcPct val="35000"/>
                </a:spcAft>
              </a:pPr>
              <a:r>
                <a:rPr lang="en-US" sz="2000" dirty="0">
                  <a:solidFill>
                    <a:srgbClr val="0070C0"/>
                  </a:solidFill>
                </a:rPr>
                <a:t>Procedural Oriented</a:t>
              </a:r>
            </a:p>
          </p:txBody>
        </p:sp>
      </p:grpSp>
      <p:grpSp>
        <p:nvGrpSpPr>
          <p:cNvPr id="18" name="Group 21"/>
          <p:cNvGrpSpPr/>
          <p:nvPr/>
        </p:nvGrpSpPr>
        <p:grpSpPr>
          <a:xfrm>
            <a:off x="2941871" y="2543235"/>
            <a:ext cx="3036087" cy="2465581"/>
            <a:chOff x="1417870" y="2543234"/>
            <a:chExt cx="3036087" cy="2465581"/>
          </a:xfrm>
        </p:grpSpPr>
        <p:sp>
          <p:nvSpPr>
            <p:cNvPr id="19" name="Shape 18"/>
            <p:cNvSpPr/>
            <p:nvPr/>
          </p:nvSpPr>
          <p:spPr>
            <a:xfrm>
              <a:off x="1417870" y="3192392"/>
              <a:ext cx="1816423" cy="1816423"/>
            </a:xfrm>
            <a:prstGeom prst="leftCircularArrow">
              <a:avLst>
                <a:gd name="adj1" fmla="val 2969"/>
                <a:gd name="adj2" fmla="val 363730"/>
                <a:gd name="adj3" fmla="val 2139241"/>
                <a:gd name="adj4" fmla="val 9024489"/>
                <a:gd name="adj5" fmla="val 3463"/>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grpSp>
          <p:nvGrpSpPr>
            <p:cNvPr id="20" name="Group 18"/>
            <p:cNvGrpSpPr/>
            <p:nvPr/>
          </p:nvGrpSpPr>
          <p:grpSpPr>
            <a:xfrm>
              <a:off x="2589632" y="2543234"/>
              <a:ext cx="1864325" cy="1680462"/>
              <a:chOff x="2589632" y="2543234"/>
              <a:chExt cx="1864325" cy="1680462"/>
            </a:xfrm>
          </p:grpSpPr>
          <p:sp>
            <p:nvSpPr>
              <p:cNvPr id="21" name="Rounded Rectangle 9"/>
              <p:cNvSpPr/>
              <p:nvPr/>
            </p:nvSpPr>
            <p:spPr>
              <a:xfrm>
                <a:off x="2589632" y="2839786"/>
                <a:ext cx="1677892" cy="1383910"/>
              </a:xfrm>
              <a:prstGeom prst="roundRect">
                <a:avLst>
                  <a:gd name="adj" fmla="val 10000"/>
                </a:avLst>
              </a:prstGeom>
              <a:blipFill rotWithShape="0">
                <a:blip r:embed="rId4" cstate="print"/>
                <a:stretch>
                  <a:fillRect/>
                </a:stretch>
              </a:blipFill>
            </p:spPr>
            <p:style>
              <a:lnRef idx="1">
                <a:schemeClr val="accent5">
                  <a:hueOff val="-3311292"/>
                  <a:satOff val="13270"/>
                  <a:lumOff val="2876"/>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2" name="Freeform 21"/>
              <p:cNvSpPr/>
              <p:nvPr/>
            </p:nvSpPr>
            <p:spPr>
              <a:xfrm>
                <a:off x="2962497" y="254323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3311292"/>
                  <a:satOff val="13270"/>
                  <a:lumOff val="2876"/>
                  <a:alphaOff val="0"/>
                </a:schemeClr>
              </a:fillRef>
              <a:effectRef idx="3">
                <a:schemeClr val="accent5">
                  <a:hueOff val="-3311292"/>
                  <a:satOff val="13270"/>
                  <a:lumOff val="2876"/>
                  <a:alphaOff val="0"/>
                </a:schemeClr>
              </a:effectRef>
              <a:fontRef idx="minor">
                <a:schemeClr val="lt1"/>
              </a:fontRef>
            </p:style>
            <p:txBody>
              <a:bodyPr spcFirstLastPara="0" vert="horz" wrap="square" lIns="51661" tIns="40231" rIns="51661" bIns="40231" numCol="1" spcCol="1270" anchor="ctr" anchorCtr="0">
                <a:noAutofit/>
              </a:bodyPr>
              <a:lstStyle/>
              <a:p>
                <a:pPr algn="ctr" defTabSz="800100">
                  <a:lnSpc>
                    <a:spcPct val="90000"/>
                  </a:lnSpc>
                  <a:spcBef>
                    <a:spcPct val="0"/>
                  </a:spcBef>
                  <a:spcAft>
                    <a:spcPct val="35000"/>
                  </a:spcAft>
                </a:pPr>
                <a:r>
                  <a:rPr lang="en-US" dirty="0">
                    <a:solidFill>
                      <a:srgbClr val="0070C0"/>
                    </a:solidFill>
                  </a:rPr>
                  <a:t>Object Oriented</a:t>
                </a:r>
              </a:p>
            </p:txBody>
          </p:sp>
        </p:grpSp>
      </p:grpSp>
      <p:grpSp>
        <p:nvGrpSpPr>
          <p:cNvPr id="23" name="Group 22"/>
          <p:cNvGrpSpPr/>
          <p:nvPr/>
        </p:nvGrpSpPr>
        <p:grpSpPr>
          <a:xfrm>
            <a:off x="5048987" y="2000404"/>
            <a:ext cx="3050069" cy="2519844"/>
            <a:chOff x="3524986" y="2000404"/>
            <a:chExt cx="3050069" cy="2519844"/>
          </a:xfrm>
        </p:grpSpPr>
        <p:sp>
          <p:nvSpPr>
            <p:cNvPr id="24" name="Circular Arrow 23"/>
            <p:cNvSpPr/>
            <p:nvPr/>
          </p:nvSpPr>
          <p:spPr>
            <a:xfrm>
              <a:off x="3524986" y="2000404"/>
              <a:ext cx="2030821" cy="2030821"/>
            </a:xfrm>
            <a:prstGeom prst="circularArrow">
              <a:avLst>
                <a:gd name="adj1" fmla="val 2655"/>
                <a:gd name="adj2" fmla="val 322955"/>
                <a:gd name="adj3" fmla="val 19501534"/>
                <a:gd name="adj4" fmla="val 12575511"/>
                <a:gd name="adj5" fmla="val 3098"/>
              </a:avLst>
            </a:prstGeom>
          </p:spPr>
          <p:style>
            <a:lnRef idx="0">
              <a:schemeClr val="lt1">
                <a:hueOff val="0"/>
                <a:satOff val="0"/>
                <a:lumOff val="0"/>
                <a:alphaOff val="0"/>
              </a:schemeClr>
            </a:lnRef>
            <a:fillRef idx="3">
              <a:schemeClr val="accent5">
                <a:hueOff val="-4966938"/>
                <a:satOff val="19906"/>
                <a:lumOff val="4314"/>
                <a:alphaOff val="0"/>
              </a:schemeClr>
            </a:fillRef>
            <a:effectRef idx="3">
              <a:schemeClr val="accent5">
                <a:hueOff val="-4966938"/>
                <a:satOff val="19906"/>
                <a:lumOff val="4314"/>
                <a:alphaOff val="0"/>
              </a:schemeClr>
            </a:effectRef>
            <a:fontRef idx="minor">
              <a:schemeClr val="lt1"/>
            </a:fontRef>
          </p:style>
        </p:sp>
        <p:grpSp>
          <p:nvGrpSpPr>
            <p:cNvPr id="25" name="Group 19"/>
            <p:cNvGrpSpPr/>
            <p:nvPr/>
          </p:nvGrpSpPr>
          <p:grpSpPr>
            <a:xfrm>
              <a:off x="4710730" y="2839786"/>
              <a:ext cx="1864325" cy="1680462"/>
              <a:chOff x="4710730" y="2839786"/>
              <a:chExt cx="1864325" cy="1680462"/>
            </a:xfrm>
          </p:grpSpPr>
          <p:sp>
            <p:nvSpPr>
              <p:cNvPr id="26" name="Rounded Rectangle 12"/>
              <p:cNvSpPr/>
              <p:nvPr/>
            </p:nvSpPr>
            <p:spPr>
              <a:xfrm>
                <a:off x="4710730" y="2839786"/>
                <a:ext cx="1677892" cy="1383910"/>
              </a:xfrm>
              <a:prstGeom prst="roundRect">
                <a:avLst>
                  <a:gd name="adj" fmla="val 10000"/>
                </a:avLst>
              </a:prstGeom>
              <a:blipFill rotWithShape="0">
                <a:blip r:embed="rId5" cstate="print"/>
                <a:stretch>
                  <a:fillRect/>
                </a:stretch>
              </a:blipFill>
            </p:spPr>
            <p:style>
              <a:lnRef idx="1">
                <a:schemeClr val="accent5">
                  <a:hueOff val="-6622584"/>
                  <a:satOff val="26541"/>
                  <a:lumOff val="5752"/>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7" name="Freeform 26"/>
              <p:cNvSpPr/>
              <p:nvPr/>
            </p:nvSpPr>
            <p:spPr>
              <a:xfrm>
                <a:off x="5083595" y="392714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6622584"/>
                  <a:satOff val="26541"/>
                  <a:lumOff val="5752"/>
                  <a:alphaOff val="0"/>
                </a:schemeClr>
              </a:fillRef>
              <a:effectRef idx="3">
                <a:schemeClr val="accent5">
                  <a:hueOff val="-6622584"/>
                  <a:satOff val="26541"/>
                  <a:lumOff val="5752"/>
                  <a:alphaOff val="0"/>
                </a:schemeClr>
              </a:effectRef>
              <a:fontRef idx="minor">
                <a:schemeClr val="lt1"/>
              </a:fontRef>
            </p:style>
            <p:txBody>
              <a:bodyPr spcFirstLastPara="0" vert="horz" wrap="square" lIns="51661" tIns="40231" rIns="51661" bIns="40231" numCol="1" spcCol="1270" anchor="ctr" anchorCtr="0">
                <a:noAutofit/>
              </a:bodyPr>
              <a:lstStyle/>
              <a:p>
                <a:pPr algn="ctr" defTabSz="800100">
                  <a:lnSpc>
                    <a:spcPct val="90000"/>
                  </a:lnSpc>
                  <a:spcBef>
                    <a:spcPct val="0"/>
                  </a:spcBef>
                  <a:spcAft>
                    <a:spcPct val="35000"/>
                  </a:spcAft>
                </a:pPr>
                <a:r>
                  <a:rPr lang="en-US" dirty="0">
                    <a:solidFill>
                      <a:srgbClr val="0070C0"/>
                    </a:solidFill>
                  </a:rPr>
                  <a:t>Component Oriented</a:t>
                </a:r>
              </a:p>
            </p:txBody>
          </p:sp>
        </p:grpSp>
      </p:grpSp>
      <p:grpSp>
        <p:nvGrpSpPr>
          <p:cNvPr id="28" name="Group 23"/>
          <p:cNvGrpSpPr/>
          <p:nvPr/>
        </p:nvGrpSpPr>
        <p:grpSpPr>
          <a:xfrm>
            <a:off x="7184067" y="2543235"/>
            <a:ext cx="3036087" cy="2465581"/>
            <a:chOff x="5660066" y="2543234"/>
            <a:chExt cx="3036087" cy="2465581"/>
          </a:xfrm>
        </p:grpSpPr>
        <p:sp>
          <p:nvSpPr>
            <p:cNvPr id="29" name="Shape 28"/>
            <p:cNvSpPr/>
            <p:nvPr/>
          </p:nvSpPr>
          <p:spPr>
            <a:xfrm>
              <a:off x="5660066" y="3192392"/>
              <a:ext cx="1816423" cy="1816423"/>
            </a:xfrm>
            <a:prstGeom prst="leftCircularArrow">
              <a:avLst>
                <a:gd name="adj1" fmla="val 2969"/>
                <a:gd name="adj2" fmla="val 363730"/>
                <a:gd name="adj3" fmla="val 2139241"/>
                <a:gd name="adj4" fmla="val 9024489"/>
                <a:gd name="adj5" fmla="val 3463"/>
              </a:avLst>
            </a:prstGeom>
          </p:spPr>
          <p:style>
            <a:lnRef idx="0">
              <a:schemeClr val="lt1">
                <a:hueOff val="0"/>
                <a:satOff val="0"/>
                <a:lumOff val="0"/>
                <a:alphaOff val="0"/>
              </a:schemeClr>
            </a:lnRef>
            <a:fillRef idx="3">
              <a:schemeClr val="accent5">
                <a:hueOff val="-9933876"/>
                <a:satOff val="39811"/>
                <a:lumOff val="8628"/>
                <a:alphaOff val="0"/>
              </a:schemeClr>
            </a:fillRef>
            <a:effectRef idx="3">
              <a:schemeClr val="accent5">
                <a:hueOff val="-9933876"/>
                <a:satOff val="39811"/>
                <a:lumOff val="8628"/>
                <a:alphaOff val="0"/>
              </a:schemeClr>
            </a:effectRef>
            <a:fontRef idx="minor">
              <a:schemeClr val="lt1"/>
            </a:fontRef>
          </p:style>
        </p:sp>
        <p:grpSp>
          <p:nvGrpSpPr>
            <p:cNvPr id="30" name="Group 20"/>
            <p:cNvGrpSpPr/>
            <p:nvPr/>
          </p:nvGrpSpPr>
          <p:grpSpPr>
            <a:xfrm>
              <a:off x="6831828" y="2543234"/>
              <a:ext cx="1864325" cy="1680462"/>
              <a:chOff x="6831828" y="2543234"/>
              <a:chExt cx="1864325" cy="1680462"/>
            </a:xfrm>
          </p:grpSpPr>
          <p:sp>
            <p:nvSpPr>
              <p:cNvPr id="31" name="Rounded Rectangle 30"/>
              <p:cNvSpPr/>
              <p:nvPr/>
            </p:nvSpPr>
            <p:spPr>
              <a:xfrm>
                <a:off x="6831828" y="2839786"/>
                <a:ext cx="1677892" cy="1383910"/>
              </a:xfrm>
              <a:prstGeom prst="roundRect">
                <a:avLst>
                  <a:gd name="adj" fmla="val 10000"/>
                </a:avLst>
              </a:prstGeom>
              <a:blipFill rotWithShape="0">
                <a:blip r:embed="rId6" cstate="print"/>
                <a:stretch>
                  <a:fillRect/>
                </a:stretch>
              </a:blipFill>
            </p:spPr>
            <p:style>
              <a:lnRef idx="1">
                <a:schemeClr val="accent5">
                  <a:hueOff val="-9933876"/>
                  <a:satOff val="39811"/>
                  <a:lumOff val="8628"/>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2" name="Freeform 16"/>
              <p:cNvSpPr/>
              <p:nvPr/>
            </p:nvSpPr>
            <p:spPr>
              <a:xfrm>
                <a:off x="7204693" y="2543234"/>
                <a:ext cx="1491460" cy="593104"/>
              </a:xfrm>
              <a:custGeom>
                <a:avLst/>
                <a:gdLst>
                  <a:gd name="connsiteX0" fmla="*/ 0 w 1491460"/>
                  <a:gd name="connsiteY0" fmla="*/ 59310 h 593104"/>
                  <a:gd name="connsiteX1" fmla="*/ 17372 w 1491460"/>
                  <a:gd name="connsiteY1" fmla="*/ 17372 h 593104"/>
                  <a:gd name="connsiteX2" fmla="*/ 59311 w 1491460"/>
                  <a:gd name="connsiteY2" fmla="*/ 1 h 593104"/>
                  <a:gd name="connsiteX3" fmla="*/ 1432150 w 1491460"/>
                  <a:gd name="connsiteY3" fmla="*/ 0 h 593104"/>
                  <a:gd name="connsiteX4" fmla="*/ 1474088 w 1491460"/>
                  <a:gd name="connsiteY4" fmla="*/ 17372 h 593104"/>
                  <a:gd name="connsiteX5" fmla="*/ 1491459 w 1491460"/>
                  <a:gd name="connsiteY5" fmla="*/ 59311 h 593104"/>
                  <a:gd name="connsiteX6" fmla="*/ 1491460 w 1491460"/>
                  <a:gd name="connsiteY6" fmla="*/ 533794 h 593104"/>
                  <a:gd name="connsiteX7" fmla="*/ 1474088 w 1491460"/>
                  <a:gd name="connsiteY7" fmla="*/ 575733 h 593104"/>
                  <a:gd name="connsiteX8" fmla="*/ 1432149 w 1491460"/>
                  <a:gd name="connsiteY8" fmla="*/ 593104 h 593104"/>
                  <a:gd name="connsiteX9" fmla="*/ 59310 w 1491460"/>
                  <a:gd name="connsiteY9" fmla="*/ 593104 h 593104"/>
                  <a:gd name="connsiteX10" fmla="*/ 17371 w 1491460"/>
                  <a:gd name="connsiteY10" fmla="*/ 575732 h 593104"/>
                  <a:gd name="connsiteX11" fmla="*/ 0 w 1491460"/>
                  <a:gd name="connsiteY11" fmla="*/ 533793 h 593104"/>
                  <a:gd name="connsiteX12" fmla="*/ 0 w 1491460"/>
                  <a:gd name="connsiteY12" fmla="*/ 59310 h 59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460" h="593104">
                    <a:moveTo>
                      <a:pt x="0" y="59310"/>
                    </a:moveTo>
                    <a:cubicBezTo>
                      <a:pt x="0" y="43580"/>
                      <a:pt x="6249" y="28494"/>
                      <a:pt x="17372" y="17372"/>
                    </a:cubicBezTo>
                    <a:cubicBezTo>
                      <a:pt x="28495" y="6249"/>
                      <a:pt x="43581" y="1"/>
                      <a:pt x="59311" y="1"/>
                    </a:cubicBezTo>
                    <a:lnTo>
                      <a:pt x="1432150" y="0"/>
                    </a:lnTo>
                    <a:cubicBezTo>
                      <a:pt x="1447880" y="0"/>
                      <a:pt x="1462966" y="6249"/>
                      <a:pt x="1474088" y="17372"/>
                    </a:cubicBezTo>
                    <a:cubicBezTo>
                      <a:pt x="1485211" y="28495"/>
                      <a:pt x="1491459" y="43581"/>
                      <a:pt x="1491459" y="59311"/>
                    </a:cubicBezTo>
                    <a:cubicBezTo>
                      <a:pt x="1491459" y="217472"/>
                      <a:pt x="1491460" y="375633"/>
                      <a:pt x="1491460" y="533794"/>
                    </a:cubicBezTo>
                    <a:cubicBezTo>
                      <a:pt x="1491460" y="549524"/>
                      <a:pt x="1485211" y="564610"/>
                      <a:pt x="1474088" y="575733"/>
                    </a:cubicBezTo>
                    <a:cubicBezTo>
                      <a:pt x="1462965" y="586856"/>
                      <a:pt x="1447879" y="593104"/>
                      <a:pt x="1432149" y="593104"/>
                    </a:cubicBezTo>
                    <a:lnTo>
                      <a:pt x="59310" y="593104"/>
                    </a:lnTo>
                    <a:cubicBezTo>
                      <a:pt x="43580" y="593104"/>
                      <a:pt x="28494" y="586855"/>
                      <a:pt x="17371" y="575732"/>
                    </a:cubicBezTo>
                    <a:cubicBezTo>
                      <a:pt x="6248" y="564609"/>
                      <a:pt x="0" y="549523"/>
                      <a:pt x="0" y="533793"/>
                    </a:cubicBezTo>
                    <a:lnTo>
                      <a:pt x="0" y="59310"/>
                    </a:lnTo>
                    <a:close/>
                  </a:path>
                </a:pathLst>
              </a:custGeom>
            </p:spPr>
            <p:style>
              <a:lnRef idx="0">
                <a:schemeClr val="lt1">
                  <a:hueOff val="0"/>
                  <a:satOff val="0"/>
                  <a:lumOff val="0"/>
                  <a:alphaOff val="0"/>
                </a:schemeClr>
              </a:lnRef>
              <a:fillRef idx="3">
                <a:schemeClr val="accent5">
                  <a:hueOff val="-9933876"/>
                  <a:satOff val="39811"/>
                  <a:lumOff val="8628"/>
                  <a:alphaOff val="0"/>
                </a:schemeClr>
              </a:fillRef>
              <a:effectRef idx="3">
                <a:schemeClr val="accent5">
                  <a:hueOff val="-9933876"/>
                  <a:satOff val="39811"/>
                  <a:lumOff val="8628"/>
                  <a:alphaOff val="0"/>
                </a:schemeClr>
              </a:effectRef>
              <a:fontRef idx="minor">
                <a:schemeClr val="lt1"/>
              </a:fontRef>
            </p:style>
            <p:txBody>
              <a:bodyPr spcFirstLastPara="0" vert="horz" wrap="square" lIns="51661" tIns="40231" rIns="51661" bIns="40231" numCol="1" spcCol="1270" anchor="ctr" anchorCtr="0">
                <a:noAutofit/>
              </a:bodyPr>
              <a:lstStyle/>
              <a:p>
                <a:pPr algn="ctr" defTabSz="800100">
                  <a:lnSpc>
                    <a:spcPct val="90000"/>
                  </a:lnSpc>
                  <a:spcBef>
                    <a:spcPct val="0"/>
                  </a:spcBef>
                  <a:spcAft>
                    <a:spcPct val="35000"/>
                  </a:spcAft>
                </a:pPr>
                <a:r>
                  <a:rPr lang="en-US" dirty="0">
                    <a:solidFill>
                      <a:srgbClr val="0070C0"/>
                    </a:solidFill>
                  </a:rPr>
                  <a:t>Service Oriented</a:t>
                </a:r>
              </a:p>
            </p:txBody>
          </p:sp>
        </p:grpSp>
      </p:grpSp>
      <p:sp>
        <p:nvSpPr>
          <p:cNvPr id="33" name="Title 1"/>
          <p:cNvSpPr>
            <a:spLocks noGrp="1"/>
          </p:cNvSpPr>
          <p:nvPr>
            <p:ph type="title"/>
          </p:nvPr>
        </p:nvSpPr>
        <p:spPr>
          <a:xfrm>
            <a:off x="1981200" y="274638"/>
            <a:ext cx="8229600" cy="1143000"/>
          </a:xfrm>
        </p:spPr>
        <p:txBody>
          <a:bodyPr/>
          <a:lstStyle/>
          <a:p>
            <a:r>
              <a:rPr lang="et-EE" sz="3600" dirty="0" err="1"/>
              <a:t>How</a:t>
            </a:r>
            <a:r>
              <a:rPr lang="et-EE" sz="3600" dirty="0"/>
              <a:t> </a:t>
            </a:r>
            <a:r>
              <a:rPr lang="et-EE" sz="3600" dirty="0" err="1"/>
              <a:t>did</a:t>
            </a:r>
            <a:r>
              <a:rPr lang="et-EE" sz="3600" dirty="0"/>
              <a:t> </a:t>
            </a:r>
            <a:r>
              <a:rPr lang="et-EE" sz="3600" dirty="0" err="1"/>
              <a:t>it</a:t>
            </a:r>
            <a:r>
              <a:rPr lang="et-EE" sz="3600" dirty="0"/>
              <a:t> </a:t>
            </a:r>
            <a:r>
              <a:rPr lang="et-EE" sz="3600" dirty="0" err="1"/>
              <a:t>come</a:t>
            </a:r>
            <a:r>
              <a:rPr lang="et-EE" sz="3600" dirty="0"/>
              <a:t> </a:t>
            </a:r>
            <a:r>
              <a:rPr lang="et-EE" sz="3600" dirty="0" err="1"/>
              <a:t>to</a:t>
            </a:r>
            <a:r>
              <a:rPr lang="et-EE" sz="3600" dirty="0"/>
              <a:t> SOA?</a:t>
            </a:r>
            <a:endParaRPr lang="en-US" sz="3600" dirty="0"/>
          </a:p>
        </p:txBody>
      </p:sp>
      <p:sp>
        <p:nvSpPr>
          <p:cNvPr id="2" name="Slide Number Placeholder 1"/>
          <p:cNvSpPr>
            <a:spLocks noGrp="1"/>
          </p:cNvSpPr>
          <p:nvPr>
            <p:ph type="sldNum" sz="quarter" idx="12"/>
          </p:nvPr>
        </p:nvSpPr>
        <p:spPr/>
        <p:txBody>
          <a:bodyPr/>
          <a:lstStyle/>
          <a:p>
            <a:fld id="{F2B1BC60-FA16-4175-939F-92161651437E}" type="slidenum">
              <a:rPr lang="et-EE" smtClean="0"/>
              <a:pPr/>
              <a:t>24</a:t>
            </a:fld>
            <a:endParaRPr lang="et-EE"/>
          </a:p>
        </p:txBody>
      </p:sp>
    </p:spTree>
    <p:extLst>
      <p:ext uri="{BB962C8B-B14F-4D97-AF65-F5344CB8AC3E}">
        <p14:creationId xmlns:p14="http://schemas.microsoft.com/office/powerpoint/2010/main" val="489884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ox(i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2"/>
          </p:nvPr>
        </p:nvSpPr>
        <p:spPr/>
        <p:txBody>
          <a:bodyPr/>
          <a:lstStyle/>
          <a:p>
            <a:fld id="{2A1E24EB-314B-4D0C-B3CF-98FCE7829C85}" type="slidenum">
              <a:rPr lang="en-US" altLang="en-US"/>
              <a:pPr/>
              <a:t>25</a:t>
            </a:fld>
            <a:endParaRPr lang="en-US" altLang="en-US"/>
          </a:p>
        </p:txBody>
      </p:sp>
      <p:sp>
        <p:nvSpPr>
          <p:cNvPr id="3076" name="Rectangle 4"/>
          <p:cNvSpPr>
            <a:spLocks noGrp="1" noChangeArrowheads="1"/>
          </p:cNvSpPr>
          <p:nvPr>
            <p:ph type="title"/>
          </p:nvPr>
        </p:nvSpPr>
        <p:spPr/>
        <p:txBody>
          <a:bodyPr/>
          <a:lstStyle/>
          <a:p>
            <a:r>
              <a:rPr lang="et-EE" altLang="en-US" dirty="0"/>
              <a:t>SOA </a:t>
            </a:r>
            <a:r>
              <a:rPr lang="en-US" altLang="en-US" dirty="0"/>
              <a:t>Challenges</a:t>
            </a:r>
          </a:p>
        </p:txBody>
      </p:sp>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1" y="1676400"/>
            <a:ext cx="1382713" cy="1524000"/>
          </a:xfrm>
          <a:prstGeom prst="rect">
            <a:avLst/>
          </a:prstGeom>
          <a:noFill/>
          <a:ln>
            <a:noFill/>
          </a:ln>
          <a:effectLst/>
          <a:extLst>
            <a:ext uri="{909E8E84-426E-40DD-AFC4-6F175D3DCCD1}">
              <a14:hiddenFill xmlns:a14="http://schemas.microsoft.com/office/drawing/2010/main">
                <a:gradFill rotWithShape="0">
                  <a:gsLst>
                    <a:gs pos="0">
                      <a:srgbClr val="33CC33"/>
                    </a:gs>
                    <a:gs pos="100000">
                      <a:srgbClr val="33CC33">
                        <a:gamma/>
                        <a:shade val="46275"/>
                        <a:invGamma/>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94" name="Group 22"/>
          <p:cNvGrpSpPr>
            <a:grpSpLocks/>
          </p:cNvGrpSpPr>
          <p:nvPr/>
        </p:nvGrpSpPr>
        <p:grpSpPr bwMode="auto">
          <a:xfrm>
            <a:off x="2438401" y="2057401"/>
            <a:ext cx="6024563" cy="3973513"/>
            <a:chOff x="624" y="1296"/>
            <a:chExt cx="3795" cy="2503"/>
          </a:xfrm>
        </p:grpSpPr>
        <p:pic>
          <p:nvPicPr>
            <p:cNvPr id="3077" name="Picture 5" descr="SOA_Slide_Diagrams_Wor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1296"/>
              <a:ext cx="3795" cy="2503"/>
            </a:xfrm>
            <a:prstGeom prst="rect">
              <a:avLst/>
            </a:prstGeom>
            <a:noFill/>
            <a:extLst>
              <a:ext uri="{909E8E84-426E-40DD-AFC4-6F175D3DCCD1}">
                <a14:hiddenFill xmlns:a14="http://schemas.microsoft.com/office/drawing/2010/main">
                  <a:solidFill>
                    <a:srgbClr val="FFFFFF"/>
                  </a:solidFill>
                </a14:hiddenFill>
              </a:ext>
            </a:extLst>
          </p:spPr>
        </p:pic>
        <p:sp>
          <p:nvSpPr>
            <p:cNvPr id="3085" name="WordArt 13"/>
            <p:cNvSpPr>
              <a:spLocks noChangeArrowheads="1" noChangeShapeType="1" noTextEdit="1"/>
            </p:cNvSpPr>
            <p:nvPr/>
          </p:nvSpPr>
          <p:spPr bwMode="auto">
            <a:xfrm>
              <a:off x="3216" y="2592"/>
              <a:ext cx="522" cy="18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3600" kern="10" spc="-180">
                  <a:solidFill>
                    <a:srgbClr val="336699"/>
                  </a:solidFill>
                  <a:effectLst>
                    <a:outerShdw dist="45791" dir="2021404" algn="ctr" rotWithShape="0">
                      <a:srgbClr val="B2B2B2">
                        <a:alpha val="80000"/>
                      </a:srgbClr>
                    </a:outerShdw>
                  </a:effectLst>
                  <a:latin typeface="Times New Roman" panose="02020603050405020304" pitchFamily="18" charset="0"/>
                </a:rPr>
                <a:t>Axis</a:t>
              </a:r>
            </a:p>
          </p:txBody>
        </p:sp>
        <p:sp>
          <p:nvSpPr>
            <p:cNvPr id="3088" name="Text Box 16"/>
            <p:cNvSpPr txBox="1">
              <a:spLocks noChangeArrowheads="1"/>
            </p:cNvSpPr>
            <p:nvPr/>
          </p:nvSpPr>
          <p:spPr bwMode="auto">
            <a:xfrm>
              <a:off x="1417" y="2116"/>
              <a:ext cx="317" cy="23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B69C2E"/>
                  </a:solidFill>
                  <a:latin typeface="Tahoma" panose="020B0604030504040204" pitchFamily="34" charset="0"/>
                </a:rPr>
                <a:t>JBI</a:t>
              </a:r>
            </a:p>
          </p:txBody>
        </p:sp>
      </p:grpSp>
      <p:sp>
        <p:nvSpPr>
          <p:cNvPr id="3089" name="Rectangle 17"/>
          <p:cNvSpPr>
            <a:spLocks noChangeArrowheads="1"/>
          </p:cNvSpPr>
          <p:nvPr/>
        </p:nvSpPr>
        <p:spPr bwMode="auto">
          <a:xfrm>
            <a:off x="4008438" y="1066801"/>
            <a:ext cx="3588996" cy="9541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666699"/>
                </a:solidFill>
                <a:miter lim="800000"/>
                <a:headEnd/>
                <a:tailEnd/>
              </a14:hiddenLine>
            </a:ext>
          </a:extLst>
        </p:spPr>
        <p:txBody>
          <a:bodyPr wrap="none">
            <a:spAutoFit/>
          </a:bodyPr>
          <a:lstStyle/>
          <a:p>
            <a:r>
              <a:rPr lang="en-US" altLang="en-US" sz="3200" b="1"/>
              <a:t>SOA Alphabet Soup </a:t>
            </a:r>
            <a:br>
              <a:rPr lang="en-US" altLang="en-US" sz="3200" b="1"/>
            </a:br>
            <a:r>
              <a:rPr lang="en-US" altLang="en-US" sz="2400" b="1"/>
              <a:t>What Would You Choose?</a:t>
            </a:r>
          </a:p>
        </p:txBody>
      </p:sp>
    </p:spTree>
    <p:extLst>
      <p:ext uri="{BB962C8B-B14F-4D97-AF65-F5344CB8AC3E}">
        <p14:creationId xmlns:p14="http://schemas.microsoft.com/office/powerpoint/2010/main" val="418585815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4"/>
          <p:cNvSpPr>
            <a:spLocks noGrp="1" noChangeArrowheads="1"/>
          </p:cNvSpPr>
          <p:nvPr>
            <p:ph type="title"/>
          </p:nvPr>
        </p:nvSpPr>
        <p:spPr>
          <a:xfrm>
            <a:off x="2135189" y="215900"/>
            <a:ext cx="8066087" cy="1196876"/>
          </a:xfrm>
        </p:spPr>
        <p:txBody>
          <a:bodyPr/>
          <a:lstStyle/>
          <a:p>
            <a:r>
              <a:rPr lang="en-US" sz="3600" dirty="0"/>
              <a:t>Evolution of Application Integration Patterns</a:t>
            </a:r>
            <a:endParaRPr lang="et-EE" sz="3600" dirty="0"/>
          </a:p>
        </p:txBody>
      </p:sp>
      <p:pic>
        <p:nvPicPr>
          <p:cNvPr id="121861" name="Picture 5"/>
          <p:cNvPicPr>
            <a:picLocks noChangeAspect="1" noChangeArrowheads="1"/>
          </p:cNvPicPr>
          <p:nvPr/>
        </p:nvPicPr>
        <p:blipFill>
          <a:blip r:embed="rId2">
            <a:lum bright="-12000" contrast="36000"/>
            <a:extLst>
              <a:ext uri="{28A0092B-C50C-407E-A947-70E740481C1C}">
                <a14:useLocalDpi xmlns:a14="http://schemas.microsoft.com/office/drawing/2010/main" val="0"/>
              </a:ext>
            </a:extLst>
          </a:blip>
          <a:srcRect/>
          <a:stretch>
            <a:fillRect/>
          </a:stretch>
        </p:blipFill>
        <p:spPr bwMode="auto">
          <a:xfrm>
            <a:off x="2495551" y="1700213"/>
            <a:ext cx="7273925" cy="457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53C3553-6D76-487D-82B0-E7D1E2143BE1}" type="slidenum">
              <a:rPr lang="et-EE" smtClean="0"/>
              <a:pPr/>
              <a:t>26</a:t>
            </a:fld>
            <a:endParaRPr lang="et-EE"/>
          </a:p>
        </p:txBody>
      </p:sp>
    </p:spTree>
    <p:extLst>
      <p:ext uri="{BB962C8B-B14F-4D97-AF65-F5344CB8AC3E}">
        <p14:creationId xmlns:p14="http://schemas.microsoft.com/office/powerpoint/2010/main" val="38282919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4839089"/>
            <a:ext cx="8928992" cy="806005"/>
          </a:xfrm>
        </p:spPr>
        <p:txBody>
          <a:bodyPr>
            <a:normAutofit fontScale="90000"/>
          </a:bodyPr>
          <a:lstStyle/>
          <a:p>
            <a:pPr algn="l"/>
            <a:r>
              <a:rPr lang="et-EE" dirty="0" err="1"/>
              <a:t>Microservices</a:t>
            </a:r>
            <a:endParaRPr lang="en-US" i="1" dirty="0"/>
          </a:p>
        </p:txBody>
      </p:sp>
      <p:pic>
        <p:nvPicPr>
          <p:cNvPr id="6150" name="Picture 6" descr="Microservice Architecture: Aligning Principles, Practices, and Culture by [Nadareishvili, Irakli, Mitra, Ronnie, McLarty, Matt, Amundsen, M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9" y="260648"/>
            <a:ext cx="2511531" cy="329597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Building Microservices by [Newman, S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833" y="692696"/>
            <a:ext cx="2524025" cy="331236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Microservices: Flexible Software Architectures by [Wolff, Eberh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630" y="1198112"/>
            <a:ext cx="2488900" cy="3223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86811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434369" cy="6858000"/>
          </a:xfrm>
          <a:prstGeom prst="rect">
            <a:avLst/>
          </a:prstGeom>
        </p:spPr>
      </p:pic>
    </p:spTree>
    <p:extLst>
      <p:ext uri="{BB962C8B-B14F-4D97-AF65-F5344CB8AC3E}">
        <p14:creationId xmlns:p14="http://schemas.microsoft.com/office/powerpoint/2010/main" val="2820449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236160" cy="6858000"/>
          </a:xfrm>
          <a:prstGeom prst="rect">
            <a:avLst/>
          </a:prstGeom>
        </p:spPr>
      </p:pic>
    </p:spTree>
    <p:extLst>
      <p:ext uri="{BB962C8B-B14F-4D97-AF65-F5344CB8AC3E}">
        <p14:creationId xmlns:p14="http://schemas.microsoft.com/office/powerpoint/2010/main" val="27124723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3993F6AF-AF35-4AEC-A018-22E9DABA4B4D}" type="slidenum">
              <a:rPr lang="en-GB" altLang="et-EE" smtClean="0"/>
              <a:pPr>
                <a:defRPr/>
              </a:pPr>
              <a:t>3</a:t>
            </a:fld>
            <a:endParaRPr lang="en-GB" altLang="et-EE"/>
          </a:p>
        </p:txBody>
      </p:sp>
      <p:sp>
        <p:nvSpPr>
          <p:cNvPr id="5" name="Title 1"/>
          <p:cNvSpPr txBox="1">
            <a:spLocks/>
          </p:cNvSpPr>
          <p:nvPr/>
        </p:nvSpPr>
        <p:spPr bwMode="auto">
          <a:xfrm>
            <a:off x="552670" y="5401187"/>
            <a:ext cx="8928992" cy="806005"/>
          </a:xfrm>
          <a:prstGeom prst="rect">
            <a:avLst/>
          </a:prstGeom>
          <a:noFill/>
          <a:ln>
            <a:noFill/>
          </a:ln>
          <a:effectLst/>
        </p:spPr>
        <p:txBody>
          <a:bodyPr vert="horz" wrap="square" lIns="72000" tIns="72000" rIns="72000" bIns="72000" numCol="1" anchor="t" anchorCtr="0" compatLnSpc="1">
            <a:prstTxWarp prst="textNoShape">
              <a:avLst/>
            </a:prstTxWarp>
          </a:bodyPr>
          <a:lstStyle>
            <a:lvl1pPr algn="l" defTabSz="955675" rtl="0" eaLnBrk="0" fontAlgn="base" hangingPunct="0">
              <a:spcBef>
                <a:spcPct val="0"/>
              </a:spcBef>
              <a:spcAft>
                <a:spcPct val="0"/>
              </a:spcAft>
              <a:defRPr kumimoji="1" sz="4000" b="1">
                <a:solidFill>
                  <a:srgbClr val="C00000"/>
                </a:solidFill>
                <a:latin typeface="+mj-lt"/>
                <a:ea typeface="+mj-ea"/>
                <a:cs typeface="+mj-cs"/>
              </a:defRPr>
            </a:lvl1pPr>
            <a:lvl2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2pPr>
            <a:lvl3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3pPr>
            <a:lvl4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4pPr>
            <a:lvl5pPr algn="l" defTabSz="955675" rtl="0" eaLnBrk="0" fontAlgn="base" hangingPunct="0">
              <a:spcBef>
                <a:spcPct val="0"/>
              </a:spcBef>
              <a:spcAft>
                <a:spcPct val="0"/>
              </a:spcAft>
              <a:defRPr kumimoji="1" sz="2800" b="1">
                <a:solidFill>
                  <a:schemeClr val="tx1"/>
                </a:solidFill>
                <a:latin typeface="SEB Basic" pitchFamily="50" charset="-70"/>
                <a:ea typeface="ＭＳ Ｐゴシック" pitchFamily="34" charset="-128"/>
              </a:defRPr>
            </a:lvl5pPr>
            <a:lvl6pPr marL="4572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6pPr>
            <a:lvl7pPr marL="9144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7pPr>
            <a:lvl8pPr marL="13716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8pPr>
            <a:lvl9pPr marL="1828800" algn="l" defTabSz="955675" rtl="0" fontAlgn="base">
              <a:spcBef>
                <a:spcPct val="0"/>
              </a:spcBef>
              <a:spcAft>
                <a:spcPct val="0"/>
              </a:spcAft>
              <a:defRPr kumimoji="1" sz="2800" b="1">
                <a:solidFill>
                  <a:schemeClr val="tx1"/>
                </a:solidFill>
                <a:latin typeface="SEB Basic" pitchFamily="50" charset="-70"/>
                <a:ea typeface="ＭＳ Ｐゴシック" pitchFamily="34" charset="-128"/>
              </a:defRPr>
            </a:lvl9pPr>
          </a:lstStyle>
          <a:p>
            <a:r>
              <a:rPr lang="et-EE" dirty="0"/>
              <a:t>11.6. Microservice</a:t>
            </a:r>
            <a:r>
              <a:rPr lang="en-US" dirty="0"/>
              <a:t> Architecture</a:t>
            </a:r>
            <a:r>
              <a:rPr lang="et-EE" dirty="0"/>
              <a:t> and Docker</a:t>
            </a:r>
            <a:endParaRPr lang="en-US" i="1" kern="0" dirty="0"/>
          </a:p>
        </p:txBody>
      </p:sp>
      <p:pic>
        <p:nvPicPr>
          <p:cNvPr id="3074" name="Picture 2" descr="Pildiotsingu Monolithic Applications tul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4099" y="439387"/>
            <a:ext cx="4655127" cy="232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318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Microservices</a:t>
            </a:r>
            <a:endParaRPr lang="en-GB"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30</a:t>
            </a:fld>
            <a:endParaRPr lang="et-EE"/>
          </a:p>
        </p:txBody>
      </p:sp>
      <p:pic>
        <p:nvPicPr>
          <p:cNvPr id="3074" name="Picture 2" descr="Seotud kujutis"/>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6863" b="23278"/>
          <a:stretch/>
        </p:blipFill>
        <p:spPr bwMode="auto">
          <a:xfrm>
            <a:off x="1409478" y="1967023"/>
            <a:ext cx="9912073" cy="333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3717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z="3600" dirty="0" err="1"/>
              <a:t>Microservices</a:t>
            </a:r>
            <a:endParaRPr lang="en-GB" sz="3600" dirty="0"/>
          </a:p>
        </p:txBody>
      </p:sp>
      <p:sp>
        <p:nvSpPr>
          <p:cNvPr id="4" name="Slide Number Placeholder 3"/>
          <p:cNvSpPr>
            <a:spLocks noGrp="1"/>
          </p:cNvSpPr>
          <p:nvPr>
            <p:ph type="sldNum" sz="quarter" idx="12"/>
          </p:nvPr>
        </p:nvSpPr>
        <p:spPr/>
        <p:txBody>
          <a:bodyPr/>
          <a:lstStyle/>
          <a:p>
            <a:fld id="{E80BAF0A-AC04-4426-B19D-301A960FFF34}" type="slidenum">
              <a:rPr lang="et-EE" smtClean="0"/>
              <a:pPr/>
              <a:t>31</a:t>
            </a:fld>
            <a:endParaRPr lang="et-EE" dirty="0"/>
          </a:p>
        </p:txBody>
      </p:sp>
      <p:pic>
        <p:nvPicPr>
          <p:cNvPr id="5" name="Picture 4"/>
          <p:cNvPicPr>
            <a:picLocks noChangeAspect="1"/>
          </p:cNvPicPr>
          <p:nvPr/>
        </p:nvPicPr>
        <p:blipFill>
          <a:blip r:embed="rId2"/>
          <a:stretch>
            <a:fillRect/>
          </a:stretch>
        </p:blipFill>
        <p:spPr>
          <a:xfrm>
            <a:off x="2084477" y="1907875"/>
            <a:ext cx="7747000" cy="3949700"/>
          </a:xfrm>
          <a:prstGeom prst="rect">
            <a:avLst/>
          </a:prstGeom>
        </p:spPr>
      </p:pic>
    </p:spTree>
    <p:extLst>
      <p:ext uri="{BB962C8B-B14F-4D97-AF65-F5344CB8AC3E}">
        <p14:creationId xmlns:p14="http://schemas.microsoft.com/office/powerpoint/2010/main" val="227397640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35189" y="215900"/>
            <a:ext cx="8066087" cy="1268884"/>
          </a:xfrm>
        </p:spPr>
        <p:txBody>
          <a:bodyPr>
            <a:normAutofit fontScale="90000"/>
          </a:bodyPr>
          <a:lstStyle/>
          <a:p>
            <a:r>
              <a:rPr lang="en-US" dirty="0"/>
              <a:t>Microservices Accessing the </a:t>
            </a:r>
            <a:br>
              <a:rPr lang="et-EE" dirty="0"/>
            </a:br>
            <a:r>
              <a:rPr lang="en-US" dirty="0"/>
              <a:t>Shared Database</a:t>
            </a:r>
          </a:p>
        </p:txBody>
      </p:sp>
      <p:sp>
        <p:nvSpPr>
          <p:cNvPr id="5" name="Slide Number Placeholder 4"/>
          <p:cNvSpPr>
            <a:spLocks noGrp="1"/>
          </p:cNvSpPr>
          <p:nvPr>
            <p:ph type="sldNum" sz="quarter" idx="12"/>
          </p:nvPr>
        </p:nvSpPr>
        <p:spPr/>
        <p:txBody>
          <a:bodyPr/>
          <a:lstStyle/>
          <a:p>
            <a:pPr>
              <a:defRPr/>
            </a:pPr>
            <a:fld id="{D43EF044-050A-432F-89B8-A41586916BD2}" type="slidenum">
              <a:rPr lang="en-GB" altLang="et-EE" smtClean="0"/>
              <a:pPr>
                <a:defRPr/>
              </a:pPr>
              <a:t>32</a:t>
            </a:fld>
            <a:endParaRPr lang="en-GB" altLang="et-EE"/>
          </a:p>
        </p:txBody>
      </p:sp>
      <p:pic>
        <p:nvPicPr>
          <p:cNvPr id="7" name="Picture 6"/>
          <p:cNvPicPr>
            <a:picLocks noChangeAspect="1"/>
          </p:cNvPicPr>
          <p:nvPr/>
        </p:nvPicPr>
        <p:blipFill>
          <a:blip r:embed="rId2"/>
          <a:stretch>
            <a:fillRect/>
          </a:stretch>
        </p:blipFill>
        <p:spPr>
          <a:xfrm>
            <a:off x="2423593" y="1661688"/>
            <a:ext cx="7290023" cy="4471634"/>
          </a:xfrm>
          <a:prstGeom prst="rect">
            <a:avLst/>
          </a:prstGeom>
        </p:spPr>
      </p:pic>
    </p:spTree>
    <p:extLst>
      <p:ext uri="{BB962C8B-B14F-4D97-AF65-F5344CB8AC3E}">
        <p14:creationId xmlns:p14="http://schemas.microsoft.com/office/powerpoint/2010/main" val="181579337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sz="3600" dirty="0" err="1"/>
              <a:t>Microservices</a:t>
            </a:r>
            <a:r>
              <a:rPr lang="et-EE" sz="3600" dirty="0"/>
              <a:t> </a:t>
            </a:r>
            <a:r>
              <a:rPr lang="en-US" sz="3600" dirty="0"/>
              <a:t>Characteristics</a:t>
            </a:r>
          </a:p>
        </p:txBody>
      </p:sp>
      <p:sp>
        <p:nvSpPr>
          <p:cNvPr id="3" name="Content Placeholder 2"/>
          <p:cNvSpPr>
            <a:spLocks noGrp="1"/>
          </p:cNvSpPr>
          <p:nvPr>
            <p:ph sz="quarter" idx="4294967295"/>
          </p:nvPr>
        </p:nvSpPr>
        <p:spPr>
          <a:xfrm>
            <a:off x="719470" y="1972339"/>
            <a:ext cx="7924800" cy="3086100"/>
          </a:xfrm>
          <a:prstGeom prst="rect">
            <a:avLst/>
          </a:prstGeom>
        </p:spPr>
        <p:txBody>
          <a:bodyPr/>
          <a:lstStyle/>
          <a:p>
            <a:r>
              <a:rPr lang="en-US" dirty="0"/>
              <a:t>Many smaller (fine grained), clearly scoped services</a:t>
            </a:r>
          </a:p>
          <a:p>
            <a:pPr lvl="1"/>
            <a:r>
              <a:rPr lang="en-US" dirty="0"/>
              <a:t>Single Responsibility Principle</a:t>
            </a:r>
          </a:p>
          <a:p>
            <a:pPr lvl="1"/>
            <a:r>
              <a:rPr lang="en-US" dirty="0"/>
              <a:t>Independently Managed</a:t>
            </a:r>
          </a:p>
          <a:p>
            <a:r>
              <a:rPr lang="en-US" dirty="0"/>
              <a:t>Clear ownership for each service</a:t>
            </a:r>
          </a:p>
          <a:p>
            <a:pPr lvl="1"/>
            <a:r>
              <a:rPr lang="en-US" dirty="0"/>
              <a:t>Typically need/adopt the “</a:t>
            </a:r>
            <a:r>
              <a:rPr lang="en-US" dirty="0" err="1"/>
              <a:t>DevOps</a:t>
            </a:r>
            <a:r>
              <a:rPr lang="en-US" dirty="0"/>
              <a:t>” model</a:t>
            </a:r>
          </a:p>
        </p:txBody>
      </p:sp>
      <p:pic>
        <p:nvPicPr>
          <p:cNvPr id="5" name="Picture 4"/>
          <p:cNvPicPr>
            <a:picLocks noChangeAspect="1"/>
          </p:cNvPicPr>
          <p:nvPr/>
        </p:nvPicPr>
        <p:blipFill>
          <a:blip r:embed="rId2"/>
          <a:stretch>
            <a:fillRect/>
          </a:stretch>
        </p:blipFill>
        <p:spPr>
          <a:xfrm>
            <a:off x="9024850" y="2581184"/>
            <a:ext cx="1911407" cy="1868410"/>
          </a:xfrm>
          <a:prstGeom prst="rect">
            <a:avLst/>
          </a:prstGeom>
        </p:spPr>
      </p:pic>
    </p:spTree>
    <p:extLst>
      <p:ext uri="{BB962C8B-B14F-4D97-AF65-F5344CB8AC3E}">
        <p14:creationId xmlns:p14="http://schemas.microsoft.com/office/powerpoint/2010/main" val="470146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Service Discovery</a:t>
            </a:r>
          </a:p>
        </p:txBody>
      </p:sp>
      <p:sp>
        <p:nvSpPr>
          <p:cNvPr id="3" name="Content Placeholder 2"/>
          <p:cNvSpPr>
            <a:spLocks noGrp="1"/>
          </p:cNvSpPr>
          <p:nvPr>
            <p:ph sz="quarter" idx="4294967295"/>
          </p:nvPr>
        </p:nvSpPr>
        <p:spPr>
          <a:xfrm>
            <a:off x="2133600" y="2057400"/>
            <a:ext cx="7924800" cy="3086100"/>
          </a:xfrm>
          <a:prstGeom prst="rect">
            <a:avLst/>
          </a:prstGeom>
        </p:spPr>
        <p:txBody>
          <a:bodyPr/>
          <a:lstStyle/>
          <a:p>
            <a:r>
              <a:rPr lang="en-US" dirty="0"/>
              <a:t>100s of </a:t>
            </a:r>
            <a:r>
              <a:rPr lang="en-US" dirty="0" err="1"/>
              <a:t>MicroServices</a:t>
            </a:r>
            <a:endParaRPr lang="en-US" dirty="0"/>
          </a:p>
          <a:p>
            <a:pPr lvl="1"/>
            <a:r>
              <a:rPr lang="en-US" dirty="0"/>
              <a:t>Need a Service Metadata Registry (Discovery Service)</a:t>
            </a:r>
          </a:p>
        </p:txBody>
      </p:sp>
      <p:sp>
        <p:nvSpPr>
          <p:cNvPr id="4" name="Rectangle 3"/>
          <p:cNvSpPr/>
          <p:nvPr/>
        </p:nvSpPr>
        <p:spPr>
          <a:xfrm>
            <a:off x="5699866" y="4244297"/>
            <a:ext cx="1727120" cy="525863"/>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5" name="Rectangle 4"/>
          <p:cNvSpPr/>
          <p:nvPr/>
        </p:nvSpPr>
        <p:spPr>
          <a:xfrm>
            <a:off x="3285442" y="4220907"/>
            <a:ext cx="1682216" cy="5726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6" name="Rectangle 5"/>
          <p:cNvSpPr/>
          <p:nvPr/>
        </p:nvSpPr>
        <p:spPr>
          <a:xfrm>
            <a:off x="4711871" y="3507813"/>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7" name="Rectangle 6"/>
          <p:cNvSpPr/>
          <p:nvPr/>
        </p:nvSpPr>
        <p:spPr>
          <a:xfrm>
            <a:off x="2420054" y="3481284"/>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8" name="Rectangle 7"/>
          <p:cNvSpPr/>
          <p:nvPr/>
        </p:nvSpPr>
        <p:spPr>
          <a:xfrm>
            <a:off x="2324859" y="3386097"/>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Account Service</a:t>
            </a:r>
          </a:p>
        </p:txBody>
      </p:sp>
      <p:sp>
        <p:nvSpPr>
          <p:cNvPr id="9" name="Rectangle 8"/>
          <p:cNvSpPr/>
          <p:nvPr/>
        </p:nvSpPr>
        <p:spPr>
          <a:xfrm>
            <a:off x="4605233" y="3412626"/>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Catalog</a:t>
            </a:r>
          </a:p>
          <a:p>
            <a:pPr algn="ctr"/>
            <a:r>
              <a:rPr lang="en-US" dirty="0">
                <a:solidFill>
                  <a:srgbClr val="000000"/>
                </a:solidFill>
              </a:rPr>
              <a:t>Service</a:t>
            </a:r>
          </a:p>
        </p:txBody>
      </p:sp>
      <p:sp>
        <p:nvSpPr>
          <p:cNvPr id="10" name="Rectangle 9"/>
          <p:cNvSpPr/>
          <p:nvPr/>
        </p:nvSpPr>
        <p:spPr>
          <a:xfrm>
            <a:off x="3190246" y="4160046"/>
            <a:ext cx="1685886"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rgbClr val="000000"/>
                </a:solidFill>
              </a:rPr>
              <a:t>Recommendation</a:t>
            </a:r>
            <a:endParaRPr lang="en-US" dirty="0">
              <a:solidFill>
                <a:srgbClr val="000000"/>
              </a:solidFill>
            </a:endParaRPr>
          </a:p>
          <a:p>
            <a:pPr algn="ctr"/>
            <a:r>
              <a:rPr lang="en-US" sz="1600" dirty="0">
                <a:solidFill>
                  <a:srgbClr val="000000"/>
                </a:solidFill>
              </a:rPr>
              <a:t>Service</a:t>
            </a:r>
            <a:endParaRPr lang="en-US" dirty="0">
              <a:solidFill>
                <a:srgbClr val="000000"/>
              </a:solidFill>
            </a:endParaRPr>
          </a:p>
        </p:txBody>
      </p:sp>
      <p:sp>
        <p:nvSpPr>
          <p:cNvPr id="11" name="Rectangle 10"/>
          <p:cNvSpPr/>
          <p:nvPr/>
        </p:nvSpPr>
        <p:spPr>
          <a:xfrm>
            <a:off x="5604239" y="4160048"/>
            <a:ext cx="1731650" cy="564846"/>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Customer Service</a:t>
            </a:r>
          </a:p>
        </p:txBody>
      </p:sp>
      <p:sp>
        <p:nvSpPr>
          <p:cNvPr id="13" name="Rectangle 12"/>
          <p:cNvSpPr/>
          <p:nvPr/>
        </p:nvSpPr>
        <p:spPr>
          <a:xfrm>
            <a:off x="2057622" y="4938165"/>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14" name="Rectangle 13"/>
          <p:cNvSpPr/>
          <p:nvPr/>
        </p:nvSpPr>
        <p:spPr>
          <a:xfrm>
            <a:off x="1962427" y="4842978"/>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X</a:t>
            </a:r>
          </a:p>
          <a:p>
            <a:pPr algn="ctr"/>
            <a:r>
              <a:rPr lang="en-US" dirty="0">
                <a:solidFill>
                  <a:srgbClr val="000000"/>
                </a:solidFill>
              </a:rPr>
              <a:t>Service</a:t>
            </a:r>
          </a:p>
        </p:txBody>
      </p:sp>
      <p:sp>
        <p:nvSpPr>
          <p:cNvPr id="15" name="Rectangle 14"/>
          <p:cNvSpPr/>
          <p:nvPr/>
        </p:nvSpPr>
        <p:spPr>
          <a:xfrm>
            <a:off x="3830936" y="5132679"/>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16" name="Rectangle 15"/>
          <p:cNvSpPr/>
          <p:nvPr/>
        </p:nvSpPr>
        <p:spPr>
          <a:xfrm>
            <a:off x="3735743" y="5037495"/>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Y</a:t>
            </a:r>
          </a:p>
          <a:p>
            <a:pPr algn="ctr"/>
            <a:r>
              <a:rPr lang="en-US" dirty="0">
                <a:solidFill>
                  <a:srgbClr val="000000"/>
                </a:solidFill>
              </a:rPr>
              <a:t>Service</a:t>
            </a:r>
          </a:p>
        </p:txBody>
      </p:sp>
      <p:sp>
        <p:nvSpPr>
          <p:cNvPr id="17" name="Rectangle 16"/>
          <p:cNvSpPr/>
          <p:nvPr/>
        </p:nvSpPr>
        <p:spPr>
          <a:xfrm>
            <a:off x="5718654" y="5109792"/>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18" name="Rectangle 17"/>
          <p:cNvSpPr/>
          <p:nvPr/>
        </p:nvSpPr>
        <p:spPr>
          <a:xfrm>
            <a:off x="5623459" y="5014608"/>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Z</a:t>
            </a:r>
          </a:p>
          <a:p>
            <a:pPr algn="ctr"/>
            <a:r>
              <a:rPr lang="en-US" dirty="0">
                <a:solidFill>
                  <a:srgbClr val="000000"/>
                </a:solidFill>
              </a:rPr>
              <a:t>Service</a:t>
            </a:r>
          </a:p>
        </p:txBody>
      </p:sp>
      <p:sp>
        <p:nvSpPr>
          <p:cNvPr id="19" name="Rectangle 18"/>
          <p:cNvSpPr/>
          <p:nvPr/>
        </p:nvSpPr>
        <p:spPr>
          <a:xfrm>
            <a:off x="8521632" y="3347617"/>
            <a:ext cx="1880379" cy="1365831"/>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20" name="Rectangle 19"/>
          <p:cNvSpPr/>
          <p:nvPr/>
        </p:nvSpPr>
        <p:spPr>
          <a:xfrm>
            <a:off x="8426437" y="3252430"/>
            <a:ext cx="1880379" cy="1365831"/>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Registry</a:t>
            </a:r>
          </a:p>
          <a:p>
            <a:pPr algn="ctr"/>
            <a:r>
              <a:rPr lang="en-US" dirty="0">
                <a:solidFill>
                  <a:srgbClr val="000000"/>
                </a:solidFill>
              </a:rPr>
              <a:t>Service</a:t>
            </a:r>
          </a:p>
        </p:txBody>
      </p:sp>
      <p:cxnSp>
        <p:nvCxnSpPr>
          <p:cNvPr id="22" name="Straight Arrow Connector 21"/>
          <p:cNvCxnSpPr>
            <a:stCxn id="7" idx="3"/>
            <a:endCxn id="20" idx="1"/>
          </p:cNvCxnSpPr>
          <p:nvPr/>
        </p:nvCxnSpPr>
        <p:spPr>
          <a:xfrm>
            <a:off x="3838695" y="3755912"/>
            <a:ext cx="4587734" cy="179437"/>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3"/>
            <a:endCxn id="20" idx="1"/>
          </p:cNvCxnSpPr>
          <p:nvPr/>
        </p:nvCxnSpPr>
        <p:spPr>
          <a:xfrm>
            <a:off x="6130520" y="3782439"/>
            <a:ext cx="2295917" cy="152906"/>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5" idx="3"/>
            <a:endCxn id="20" idx="1"/>
          </p:cNvCxnSpPr>
          <p:nvPr/>
        </p:nvCxnSpPr>
        <p:spPr>
          <a:xfrm flipV="1">
            <a:off x="4967666" y="3935347"/>
            <a:ext cx="3458771" cy="571881"/>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4" idx="3"/>
            <a:endCxn id="20" idx="1"/>
          </p:cNvCxnSpPr>
          <p:nvPr/>
        </p:nvCxnSpPr>
        <p:spPr>
          <a:xfrm flipV="1">
            <a:off x="7426994" y="3935344"/>
            <a:ext cx="999443" cy="571880"/>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 idx="3"/>
            <a:endCxn id="20" idx="1"/>
          </p:cNvCxnSpPr>
          <p:nvPr/>
        </p:nvCxnSpPr>
        <p:spPr>
          <a:xfrm flipV="1">
            <a:off x="3476263" y="3935344"/>
            <a:ext cx="4950166" cy="1277444"/>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5" idx="3"/>
            <a:endCxn id="20" idx="1"/>
          </p:cNvCxnSpPr>
          <p:nvPr/>
        </p:nvCxnSpPr>
        <p:spPr>
          <a:xfrm flipV="1">
            <a:off x="5249579" y="3935346"/>
            <a:ext cx="3176850" cy="1471960"/>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7" idx="3"/>
            <a:endCxn id="20" idx="1"/>
          </p:cNvCxnSpPr>
          <p:nvPr/>
        </p:nvCxnSpPr>
        <p:spPr>
          <a:xfrm flipV="1">
            <a:off x="7137295" y="3935349"/>
            <a:ext cx="1289134" cy="1449073"/>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650867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Scalability</a:t>
            </a:r>
          </a:p>
        </p:txBody>
      </p:sp>
      <p:pic>
        <p:nvPicPr>
          <p:cNvPr id="3" name="Picture 2"/>
          <p:cNvPicPr>
            <a:picLocks noChangeAspect="1"/>
          </p:cNvPicPr>
          <p:nvPr/>
        </p:nvPicPr>
        <p:blipFill>
          <a:blip r:embed="rId2"/>
          <a:stretch>
            <a:fillRect/>
          </a:stretch>
        </p:blipFill>
        <p:spPr>
          <a:xfrm>
            <a:off x="838200" y="1493719"/>
            <a:ext cx="8801100" cy="4749918"/>
          </a:xfrm>
          <a:prstGeom prst="rect">
            <a:avLst/>
          </a:prstGeom>
        </p:spPr>
      </p:pic>
    </p:spTree>
    <p:extLst>
      <p:ext uri="{BB962C8B-B14F-4D97-AF65-F5344CB8AC3E}">
        <p14:creationId xmlns:p14="http://schemas.microsoft.com/office/powerpoint/2010/main" val="87466186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75520" y="4869161"/>
            <a:ext cx="7886700" cy="1376065"/>
          </a:xfrm>
        </p:spPr>
        <p:txBody>
          <a:bodyPr/>
          <a:lstStyle/>
          <a:p>
            <a:r>
              <a:rPr lang="et-EE" dirty="0" err="1"/>
              <a:t>Docker</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36</a:t>
            </a:fld>
            <a:endParaRPr lang="et-EE"/>
          </a:p>
        </p:txBody>
      </p:sp>
      <p:pic>
        <p:nvPicPr>
          <p:cNvPr id="18434" name="Picture 2"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32656"/>
            <a:ext cx="3810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50272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Containerization for Software</a:t>
            </a:r>
          </a:p>
        </p:txBody>
      </p:sp>
      <p:sp>
        <p:nvSpPr>
          <p:cNvPr id="3" name="Slide Number Placeholder 2"/>
          <p:cNvSpPr>
            <a:spLocks noGrp="1"/>
          </p:cNvSpPr>
          <p:nvPr>
            <p:ph type="sldNum" sz="quarter" idx="12"/>
          </p:nvPr>
        </p:nvSpPr>
        <p:spPr/>
        <p:txBody>
          <a:bodyPr/>
          <a:lstStyle/>
          <a:p>
            <a:fld id="{755626DC-D47C-4701-9140-2B5DADA19C08}" type="slidenum">
              <a:rPr lang="et-EE" smtClean="0"/>
              <a:pPr/>
              <a:t>37</a:t>
            </a:fld>
            <a:endParaRPr lang="et-EE"/>
          </a:p>
        </p:txBody>
      </p:sp>
      <p:pic>
        <p:nvPicPr>
          <p:cNvPr id="7170" name="Picture 2" descr="http://cdn.softlayer.com/shutterstock_814149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1700809"/>
            <a:ext cx="6816626" cy="4544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505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74638"/>
            <a:ext cx="2386608" cy="1143000"/>
          </a:xfrm>
        </p:spPr>
        <p:txBody>
          <a:bodyPr/>
          <a:lstStyle/>
          <a:p>
            <a:r>
              <a:rPr lang="en-US" dirty="0">
                <a:solidFill>
                  <a:srgbClr val="C00000"/>
                </a:solidFill>
              </a:rPr>
              <a:t>Docker</a:t>
            </a:r>
            <a:r>
              <a:rPr lang="et-EE" dirty="0">
                <a:solidFill>
                  <a:srgbClr val="C00000"/>
                </a:solidFill>
              </a:rPr>
              <a:t> </a:t>
            </a:r>
            <a:endParaRPr lang="en-US" dirty="0">
              <a:solidFill>
                <a:srgbClr val="C00000"/>
              </a:solidFill>
            </a:endParaRPr>
          </a:p>
        </p:txBody>
      </p:sp>
      <p:sp>
        <p:nvSpPr>
          <p:cNvPr id="5" name="Content Placeholder 4"/>
          <p:cNvSpPr>
            <a:spLocks noGrp="1"/>
          </p:cNvSpPr>
          <p:nvPr>
            <p:ph idx="1"/>
          </p:nvPr>
        </p:nvSpPr>
        <p:spPr>
          <a:xfrm>
            <a:off x="1962944" y="4386262"/>
            <a:ext cx="8229600" cy="1468760"/>
          </a:xfrm>
          <a:solidFill>
            <a:srgbClr val="00B0F0"/>
          </a:solidFill>
        </p:spPr>
        <p:txBody>
          <a:bodyPr/>
          <a:lstStyle/>
          <a:p>
            <a:pPr marL="0" indent="0">
              <a:buNone/>
            </a:pPr>
            <a:r>
              <a:rPr lang="en-US" i="1" dirty="0">
                <a:solidFill>
                  <a:schemeClr val="bg1"/>
                </a:solidFill>
              </a:rPr>
              <a:t>“Docker</a:t>
            </a:r>
            <a:r>
              <a:rPr lang="et-EE" i="1" dirty="0">
                <a:solidFill>
                  <a:schemeClr val="bg1"/>
                </a:solidFill>
              </a:rPr>
              <a:t> </a:t>
            </a:r>
            <a:r>
              <a:rPr lang="en-US" i="1" dirty="0">
                <a:solidFill>
                  <a:schemeClr val="bg1"/>
                </a:solidFill>
              </a:rPr>
              <a:t>is</a:t>
            </a:r>
            <a:r>
              <a:rPr lang="et-EE" i="1" dirty="0">
                <a:solidFill>
                  <a:schemeClr val="bg1"/>
                </a:solidFill>
              </a:rPr>
              <a:t> </a:t>
            </a:r>
            <a:r>
              <a:rPr lang="en-US" i="1" dirty="0">
                <a:solidFill>
                  <a:schemeClr val="bg1"/>
                </a:solidFill>
              </a:rPr>
              <a:t>an</a:t>
            </a:r>
            <a:r>
              <a:rPr lang="et-EE" i="1" dirty="0">
                <a:solidFill>
                  <a:schemeClr val="bg1"/>
                </a:solidFill>
              </a:rPr>
              <a:t> </a:t>
            </a:r>
            <a:r>
              <a:rPr lang="en-US" i="1" dirty="0">
                <a:solidFill>
                  <a:schemeClr val="bg1"/>
                </a:solidFill>
              </a:rPr>
              <a:t>open</a:t>
            </a:r>
            <a:r>
              <a:rPr lang="et-EE" i="1" dirty="0">
                <a:solidFill>
                  <a:schemeClr val="bg1"/>
                </a:solidFill>
              </a:rPr>
              <a:t> </a:t>
            </a:r>
            <a:r>
              <a:rPr lang="en-US" i="1" dirty="0" err="1">
                <a:solidFill>
                  <a:schemeClr val="bg1"/>
                </a:solidFill>
              </a:rPr>
              <a:t>pla</a:t>
            </a:r>
            <a:r>
              <a:rPr lang="et-EE" i="1" dirty="0" err="1">
                <a:solidFill>
                  <a:schemeClr val="bg1"/>
                </a:solidFill>
              </a:rPr>
              <a:t>tf</a:t>
            </a:r>
            <a:r>
              <a:rPr lang="en-US" i="1" dirty="0" err="1">
                <a:solidFill>
                  <a:schemeClr val="bg1"/>
                </a:solidFill>
              </a:rPr>
              <a:t>orm</a:t>
            </a:r>
            <a:r>
              <a:rPr lang="et-EE" i="1" dirty="0">
                <a:solidFill>
                  <a:schemeClr val="bg1"/>
                </a:solidFill>
              </a:rPr>
              <a:t> </a:t>
            </a:r>
            <a:r>
              <a:rPr lang="en-US" i="1" dirty="0">
                <a:solidFill>
                  <a:schemeClr val="bg1"/>
                </a:solidFill>
              </a:rPr>
              <a:t>for</a:t>
            </a:r>
            <a:r>
              <a:rPr lang="et-EE" i="1" dirty="0">
                <a:solidFill>
                  <a:schemeClr val="bg1"/>
                </a:solidFill>
              </a:rPr>
              <a:t> </a:t>
            </a:r>
            <a:r>
              <a:rPr lang="en-US" i="1" dirty="0">
                <a:solidFill>
                  <a:schemeClr val="bg1"/>
                </a:solidFill>
              </a:rPr>
              <a:t>developers</a:t>
            </a:r>
            <a:r>
              <a:rPr lang="et-EE" i="1" dirty="0">
                <a:solidFill>
                  <a:schemeClr val="bg1"/>
                </a:solidFill>
              </a:rPr>
              <a:t> </a:t>
            </a:r>
            <a:r>
              <a:rPr lang="en-US" i="1" dirty="0">
                <a:solidFill>
                  <a:schemeClr val="bg1"/>
                </a:solidFill>
              </a:rPr>
              <a:t>and</a:t>
            </a:r>
            <a:r>
              <a:rPr lang="et-EE" i="1" dirty="0">
                <a:solidFill>
                  <a:schemeClr val="bg1"/>
                </a:solidFill>
              </a:rPr>
              <a:t> </a:t>
            </a:r>
            <a:r>
              <a:rPr lang="en-US" i="1" dirty="0">
                <a:solidFill>
                  <a:schemeClr val="bg1"/>
                </a:solidFill>
              </a:rPr>
              <a:t>sysadmins</a:t>
            </a:r>
            <a:r>
              <a:rPr lang="et-EE" i="1" dirty="0">
                <a:solidFill>
                  <a:schemeClr val="bg1"/>
                </a:solidFill>
              </a:rPr>
              <a:t> </a:t>
            </a:r>
            <a:r>
              <a:rPr lang="en-US" i="1" dirty="0">
                <a:solidFill>
                  <a:schemeClr val="bg1"/>
                </a:solidFill>
              </a:rPr>
              <a:t>to</a:t>
            </a:r>
            <a:r>
              <a:rPr lang="et-EE" i="1" dirty="0">
                <a:solidFill>
                  <a:schemeClr val="bg1"/>
                </a:solidFill>
              </a:rPr>
              <a:t> </a:t>
            </a:r>
            <a:r>
              <a:rPr lang="en-US" i="1" dirty="0">
                <a:solidFill>
                  <a:schemeClr val="bg1"/>
                </a:solidFill>
              </a:rPr>
              <a:t>build,</a:t>
            </a:r>
            <a:r>
              <a:rPr lang="et-EE" i="1" dirty="0">
                <a:solidFill>
                  <a:schemeClr val="bg1"/>
                </a:solidFill>
              </a:rPr>
              <a:t> </a:t>
            </a:r>
            <a:r>
              <a:rPr lang="en-US" i="1" dirty="0">
                <a:solidFill>
                  <a:schemeClr val="bg1"/>
                </a:solidFill>
              </a:rPr>
              <a:t>ship,</a:t>
            </a:r>
            <a:r>
              <a:rPr lang="et-EE" i="1" dirty="0">
                <a:solidFill>
                  <a:schemeClr val="bg1"/>
                </a:solidFill>
              </a:rPr>
              <a:t> </a:t>
            </a:r>
            <a:r>
              <a:rPr lang="en-US" i="1" dirty="0">
                <a:solidFill>
                  <a:schemeClr val="bg1"/>
                </a:solidFill>
              </a:rPr>
              <a:t>and</a:t>
            </a:r>
            <a:r>
              <a:rPr lang="et-EE" i="1" dirty="0">
                <a:solidFill>
                  <a:schemeClr val="bg1"/>
                </a:solidFill>
              </a:rPr>
              <a:t> </a:t>
            </a:r>
            <a:r>
              <a:rPr lang="en-US" i="1" dirty="0">
                <a:solidFill>
                  <a:schemeClr val="bg1"/>
                </a:solidFill>
              </a:rPr>
              <a:t>run</a:t>
            </a:r>
            <a:r>
              <a:rPr lang="et-EE" i="1" dirty="0">
                <a:solidFill>
                  <a:schemeClr val="bg1"/>
                </a:solidFill>
              </a:rPr>
              <a:t> </a:t>
            </a:r>
            <a:r>
              <a:rPr lang="en-US" i="1" dirty="0">
                <a:solidFill>
                  <a:schemeClr val="bg1"/>
                </a:solidFill>
              </a:rPr>
              <a:t>distributed</a:t>
            </a:r>
            <a:r>
              <a:rPr lang="et-EE" i="1" dirty="0">
                <a:solidFill>
                  <a:schemeClr val="bg1"/>
                </a:solidFill>
              </a:rPr>
              <a:t> </a:t>
            </a:r>
            <a:r>
              <a:rPr lang="en-US" i="1" dirty="0" err="1">
                <a:solidFill>
                  <a:schemeClr val="bg1"/>
                </a:solidFill>
              </a:rPr>
              <a:t>applica</a:t>
            </a:r>
            <a:r>
              <a:rPr lang="et-EE" i="1" dirty="0" err="1">
                <a:solidFill>
                  <a:schemeClr val="bg1"/>
                </a:solidFill>
              </a:rPr>
              <a:t>ti</a:t>
            </a:r>
            <a:r>
              <a:rPr lang="en-US" i="1" dirty="0" err="1">
                <a:solidFill>
                  <a:schemeClr val="bg1"/>
                </a:solidFill>
              </a:rPr>
              <a:t>ons</a:t>
            </a:r>
            <a:r>
              <a:rPr lang="en-US" i="1" dirty="0">
                <a:solidFill>
                  <a:schemeClr val="bg1"/>
                </a:solidFill>
              </a:rPr>
              <a:t>”</a:t>
            </a:r>
          </a:p>
        </p:txBody>
      </p:sp>
      <p:sp>
        <p:nvSpPr>
          <p:cNvPr id="3" name="Slide Number Placeholder 2"/>
          <p:cNvSpPr>
            <a:spLocks noGrp="1"/>
          </p:cNvSpPr>
          <p:nvPr>
            <p:ph type="sldNum" sz="quarter" idx="12"/>
          </p:nvPr>
        </p:nvSpPr>
        <p:spPr/>
        <p:txBody>
          <a:bodyPr/>
          <a:lstStyle/>
          <a:p>
            <a:fld id="{755626DC-D47C-4701-9140-2B5DADA19C08}" type="slidenum">
              <a:rPr lang="et-EE" smtClean="0"/>
              <a:pPr/>
              <a:t>38</a:t>
            </a:fld>
            <a:endParaRPr lang="et-EE"/>
          </a:p>
        </p:txBody>
      </p:sp>
      <p:pic>
        <p:nvPicPr>
          <p:cNvPr id="10242" name="Picture 2" descr="https://denibertovic.com/talks/supercharge-development-env-using-docker/img/what_is_dock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
            <a:ext cx="43434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41277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9116" y="365125"/>
            <a:ext cx="3804683" cy="1325563"/>
          </a:xfrm>
        </p:spPr>
        <p:txBody>
          <a:bodyPr/>
          <a:lstStyle/>
          <a:p>
            <a:r>
              <a:rPr lang="et-EE" dirty="0"/>
              <a:t>Virtual Machine</a:t>
            </a:r>
          </a:p>
        </p:txBody>
      </p:sp>
      <p:pic>
        <p:nvPicPr>
          <p:cNvPr id="4098" name="Picture 2" descr="https://cdn-images-1.medium.com/max/800/1*RKPXdVaqHRzmQ5RPBH_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825" y="365125"/>
            <a:ext cx="5853282" cy="628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47632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t-EE" dirty="0"/>
              <a:t>Agenda</a:t>
            </a:r>
            <a:endParaRPr lang="en-US" dirty="0"/>
          </a:p>
        </p:txBody>
      </p:sp>
      <p:sp>
        <p:nvSpPr>
          <p:cNvPr id="4" name="Content Placeholder 3"/>
          <p:cNvSpPr>
            <a:spLocks noGrp="1"/>
          </p:cNvSpPr>
          <p:nvPr>
            <p:ph idx="1"/>
          </p:nvPr>
        </p:nvSpPr>
        <p:spPr/>
        <p:txBody>
          <a:bodyPr/>
          <a:lstStyle/>
          <a:p>
            <a:r>
              <a:rPr lang="en-US" dirty="0"/>
              <a:t>Monolithic Applications</a:t>
            </a:r>
            <a:endParaRPr lang="et-EE" dirty="0"/>
          </a:p>
          <a:p>
            <a:r>
              <a:rPr lang="et-EE" dirty="0"/>
              <a:t>Service </a:t>
            </a:r>
            <a:r>
              <a:rPr lang="et-EE" dirty="0" err="1"/>
              <a:t>Oriented</a:t>
            </a:r>
            <a:r>
              <a:rPr lang="et-EE" dirty="0"/>
              <a:t> </a:t>
            </a:r>
            <a:r>
              <a:rPr lang="et-EE" dirty="0" err="1"/>
              <a:t>Architecture</a:t>
            </a:r>
            <a:r>
              <a:rPr lang="et-EE" dirty="0"/>
              <a:t> (SOA)</a:t>
            </a:r>
          </a:p>
          <a:p>
            <a:r>
              <a:rPr lang="et-EE" dirty="0" err="1"/>
              <a:t>Microservices</a:t>
            </a:r>
            <a:endParaRPr lang="et-EE" dirty="0"/>
          </a:p>
          <a:p>
            <a:r>
              <a:rPr lang="en-US" dirty="0"/>
              <a:t>Docker</a:t>
            </a:r>
            <a:endParaRPr lang="et-EE" dirty="0"/>
          </a:p>
          <a:p>
            <a:r>
              <a:rPr lang="en-US" dirty="0"/>
              <a:t>Gartner Hype Cycle</a:t>
            </a:r>
          </a:p>
        </p:txBody>
      </p:sp>
    </p:spTree>
    <p:extLst>
      <p:ext uri="{BB962C8B-B14F-4D97-AF65-F5344CB8AC3E}">
        <p14:creationId xmlns:p14="http://schemas.microsoft.com/office/powerpoint/2010/main" val="37725290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9719" y="418288"/>
            <a:ext cx="3443177" cy="1325563"/>
          </a:xfrm>
        </p:spPr>
        <p:txBody>
          <a:bodyPr/>
          <a:lstStyle/>
          <a:p>
            <a:r>
              <a:rPr lang="et-EE" dirty="0"/>
              <a:t>Container</a:t>
            </a:r>
          </a:p>
        </p:txBody>
      </p:sp>
      <p:pic>
        <p:nvPicPr>
          <p:cNvPr id="5122" name="Picture 2" descr="https://cdn-images-1.medium.com/max/800/1*V5N9gJdnToIrgAgVJTtl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67" y="714044"/>
            <a:ext cx="7620000" cy="551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6512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t-EE" dirty="0"/>
              <a:t>So why Docker?</a:t>
            </a:r>
          </a:p>
        </p:txBody>
      </p:sp>
      <p:sp>
        <p:nvSpPr>
          <p:cNvPr id="4" name="Content Placeholder 3"/>
          <p:cNvSpPr>
            <a:spLocks noGrp="1"/>
          </p:cNvSpPr>
          <p:nvPr>
            <p:ph idx="1"/>
          </p:nvPr>
        </p:nvSpPr>
        <p:spPr/>
        <p:txBody>
          <a:bodyPr/>
          <a:lstStyle/>
          <a:p>
            <a:r>
              <a:rPr lang="en-US" dirty="0"/>
              <a:t>Containers are far from new; </a:t>
            </a:r>
            <a:endParaRPr lang="et-EE" dirty="0"/>
          </a:p>
          <a:p>
            <a:pPr lvl="1"/>
            <a:r>
              <a:rPr lang="en-US" dirty="0"/>
              <a:t>Google has been using their own container technology for years. </a:t>
            </a:r>
            <a:endParaRPr lang="et-EE" dirty="0"/>
          </a:p>
          <a:p>
            <a:pPr lvl="1"/>
            <a:r>
              <a:rPr lang="en-US" dirty="0"/>
              <a:t>Others Linux container technologies include </a:t>
            </a:r>
            <a:endParaRPr lang="et-EE" dirty="0"/>
          </a:p>
          <a:p>
            <a:pPr lvl="2"/>
            <a:r>
              <a:rPr lang="en-US" dirty="0"/>
              <a:t>Solaris Zones, </a:t>
            </a:r>
            <a:endParaRPr lang="et-EE" dirty="0"/>
          </a:p>
          <a:p>
            <a:pPr lvl="2"/>
            <a:r>
              <a:rPr lang="en-US" dirty="0"/>
              <a:t>BSD jails, and </a:t>
            </a:r>
            <a:endParaRPr lang="et-EE" dirty="0"/>
          </a:p>
          <a:p>
            <a:pPr lvl="2"/>
            <a:r>
              <a:rPr lang="en-US" dirty="0"/>
              <a:t>LXC, which have been around for many years.</a:t>
            </a:r>
            <a:endParaRPr lang="et-EE" dirty="0"/>
          </a:p>
          <a:p>
            <a:r>
              <a:rPr lang="en-US" dirty="0"/>
              <a:t>Docker is an open-source project based on Linux containers. It uses Linux Kernel features</a:t>
            </a:r>
            <a:r>
              <a:rPr lang="et-EE" dirty="0"/>
              <a:t>.</a:t>
            </a:r>
          </a:p>
        </p:txBody>
      </p:sp>
    </p:spTree>
    <p:extLst>
      <p:ext uri="{BB962C8B-B14F-4D97-AF65-F5344CB8AC3E}">
        <p14:creationId xmlns:p14="http://schemas.microsoft.com/office/powerpoint/2010/main" val="414592643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r>
              <a:rPr lang="et-EE" dirty="0"/>
              <a:t> </a:t>
            </a:r>
            <a:r>
              <a:rPr lang="en-US" dirty="0"/>
              <a:t>Benefits</a:t>
            </a:r>
          </a:p>
        </p:txBody>
      </p:sp>
      <p:sp>
        <p:nvSpPr>
          <p:cNvPr id="3" name="Content Placeholder 2"/>
          <p:cNvSpPr>
            <a:spLocks noGrp="1"/>
          </p:cNvSpPr>
          <p:nvPr>
            <p:ph idx="1"/>
          </p:nvPr>
        </p:nvSpPr>
        <p:spPr>
          <a:xfrm>
            <a:off x="1981200" y="1600200"/>
            <a:ext cx="8229600" cy="4709120"/>
          </a:xfrm>
        </p:spPr>
        <p:txBody>
          <a:bodyPr>
            <a:normAutofit lnSpcReduction="10000"/>
          </a:bodyPr>
          <a:lstStyle/>
          <a:p>
            <a:pPr marL="457200" indent="-457200">
              <a:buFont typeface="+mj-lt"/>
              <a:buAutoNum type="arabicPeriod"/>
            </a:pPr>
            <a:r>
              <a:rPr lang="en-US" sz="2400" dirty="0"/>
              <a:t>Local development environments can be set up that are exact replicas of a live environment/server.</a:t>
            </a:r>
          </a:p>
          <a:p>
            <a:pPr marL="457200" indent="-457200">
              <a:buFont typeface="+mj-lt"/>
              <a:buAutoNum type="arabicPeriod"/>
            </a:pPr>
            <a:r>
              <a:rPr lang="en-US" sz="2400" dirty="0"/>
              <a:t>It simplifies collaboration by allowing anyone to work on the same project with the same settings, irrespective of the local host environment.</a:t>
            </a:r>
          </a:p>
          <a:p>
            <a:pPr marL="457200" indent="-457200">
              <a:buFont typeface="+mj-lt"/>
              <a:buAutoNum type="arabicPeriod"/>
            </a:pPr>
            <a:r>
              <a:rPr lang="en-US" sz="2400" dirty="0"/>
              <a:t>Multiple development environments can be run from the same host each one having different configurations, operating systems, and software.</a:t>
            </a:r>
          </a:p>
          <a:p>
            <a:pPr marL="457200" indent="-457200">
              <a:buFont typeface="+mj-lt"/>
              <a:buAutoNum type="arabicPeriod"/>
            </a:pPr>
            <a:r>
              <a:rPr lang="en-US" sz="2400" dirty="0"/>
              <a:t>Projects can be tested on different servers.</a:t>
            </a:r>
          </a:p>
          <a:p>
            <a:pPr marL="457200" indent="-457200">
              <a:buFont typeface="+mj-lt"/>
              <a:buAutoNum type="arabicPeriod"/>
            </a:pPr>
            <a:r>
              <a:rPr lang="en-US" sz="2400" dirty="0"/>
              <a:t>It gives you instant application portability. Build, ship, and run any application as a portable</a:t>
            </a:r>
            <a:r>
              <a:rPr lang="et-EE" sz="2400" dirty="0"/>
              <a:t> </a:t>
            </a:r>
            <a:r>
              <a:rPr lang="en-US" sz="2400" dirty="0"/>
              <a:t>container that can run almost anywhere.</a:t>
            </a:r>
            <a:br>
              <a:rPr lang="en-US" sz="2400" dirty="0"/>
            </a:br>
            <a:endParaRPr lang="en-US" sz="2400" dirty="0"/>
          </a:p>
        </p:txBody>
      </p:sp>
      <p:sp>
        <p:nvSpPr>
          <p:cNvPr id="4" name="Slide Number Placeholder 3"/>
          <p:cNvSpPr>
            <a:spLocks noGrp="1"/>
          </p:cNvSpPr>
          <p:nvPr>
            <p:ph type="sldNum" sz="quarter" idx="12"/>
          </p:nvPr>
        </p:nvSpPr>
        <p:spPr/>
        <p:txBody>
          <a:bodyPr/>
          <a:lstStyle/>
          <a:p>
            <a:fld id="{E80BAF0A-AC04-4426-B19D-301A960FFF34}" type="slidenum">
              <a:rPr lang="et-EE" smtClean="0"/>
              <a:pPr/>
              <a:t>42</a:t>
            </a:fld>
            <a:endParaRPr lang="et-EE"/>
          </a:p>
        </p:txBody>
      </p:sp>
    </p:spTree>
    <p:extLst>
      <p:ext uri="{BB962C8B-B14F-4D97-AF65-F5344CB8AC3E}">
        <p14:creationId xmlns:p14="http://schemas.microsoft.com/office/powerpoint/2010/main" val="93004945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Why Docker?</a:t>
            </a:r>
          </a:p>
        </p:txBody>
      </p:sp>
      <p:sp>
        <p:nvSpPr>
          <p:cNvPr id="3" name="Content Placeholder 2"/>
          <p:cNvSpPr>
            <a:spLocks noGrp="1"/>
          </p:cNvSpPr>
          <p:nvPr>
            <p:ph idx="1"/>
          </p:nvPr>
        </p:nvSpPr>
        <p:spPr>
          <a:xfrm>
            <a:off x="838200" y="1477926"/>
            <a:ext cx="10515600" cy="4922874"/>
          </a:xfrm>
        </p:spPr>
        <p:txBody>
          <a:bodyPr>
            <a:normAutofit fontScale="85000" lnSpcReduction="20000"/>
          </a:bodyPr>
          <a:lstStyle/>
          <a:p>
            <a:r>
              <a:rPr lang="et-EE" b="1" dirty="0"/>
              <a:t>Ease of use. </a:t>
            </a:r>
            <a:r>
              <a:rPr lang="et-EE" dirty="0"/>
              <a:t>I</a:t>
            </a:r>
            <a:r>
              <a:rPr lang="en-US" dirty="0"/>
              <a:t>t allows anyone to package an application on their laptop, which in turn can run unmodified</a:t>
            </a:r>
            <a:r>
              <a:rPr lang="et-EE" dirty="0"/>
              <a:t> </a:t>
            </a:r>
            <a:r>
              <a:rPr lang="en-US" dirty="0"/>
              <a:t>anywhere</a:t>
            </a:r>
            <a:endParaRPr lang="et-EE" dirty="0"/>
          </a:p>
          <a:p>
            <a:pPr lvl="1"/>
            <a:r>
              <a:rPr lang="en-US" dirty="0"/>
              <a:t>The mantra is: “build once, run anywhere.”</a:t>
            </a:r>
            <a:endParaRPr lang="et-EE" dirty="0"/>
          </a:p>
          <a:p>
            <a:r>
              <a:rPr lang="et-EE" b="1" dirty="0"/>
              <a:t>Speed. </a:t>
            </a:r>
            <a:r>
              <a:rPr lang="en-US" dirty="0"/>
              <a:t>Docker containers are very lightweight and fast. Since containers are just sandboxed environments running on the kernel, they take up fewer resources. You can create and run a Docker container in seconds, compared to VMs which might take longer because they have to boot up a full virtual operating system every time.</a:t>
            </a:r>
            <a:endParaRPr lang="et-EE" dirty="0"/>
          </a:p>
          <a:p>
            <a:r>
              <a:rPr lang="et-EE" b="1" dirty="0"/>
              <a:t>Docker Hub. </a:t>
            </a:r>
            <a:r>
              <a:rPr lang="en-US" dirty="0"/>
              <a:t>Docker users also benefit from the increasingly rich ecosystem of Docker Hub, which you can think of as an “app store for Docker images.” Docker Hub has tens of thousands of public images created by the community that are readily available for use. </a:t>
            </a:r>
            <a:endParaRPr lang="et-EE" dirty="0"/>
          </a:p>
          <a:p>
            <a:r>
              <a:rPr lang="et-EE" b="1" dirty="0"/>
              <a:t>Modularity and Scalability. </a:t>
            </a:r>
            <a:r>
              <a:rPr lang="en-US" dirty="0"/>
              <a:t>Docker makes it easy to break out your application’s functionality into individual containers.</a:t>
            </a:r>
            <a:r>
              <a:rPr lang="et-EE" dirty="0"/>
              <a:t> </a:t>
            </a:r>
            <a:r>
              <a:rPr lang="en-US" dirty="0"/>
              <a:t>With Docker, it’s become easier to link containers together to create your application, making it easy to scale or update components independently in the future.</a:t>
            </a:r>
            <a:endParaRPr lang="et-EE" dirty="0"/>
          </a:p>
        </p:txBody>
      </p:sp>
    </p:spTree>
    <p:extLst>
      <p:ext uri="{BB962C8B-B14F-4D97-AF65-F5344CB8AC3E}">
        <p14:creationId xmlns:p14="http://schemas.microsoft.com/office/powerpoint/2010/main" val="380966333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VM vs. </a:t>
            </a:r>
            <a:r>
              <a:rPr lang="et-EE" dirty="0" err="1"/>
              <a:t>Docker</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44</a:t>
            </a:fld>
            <a:endParaRPr lang="et-EE"/>
          </a:p>
        </p:txBody>
      </p:sp>
      <p:pic>
        <p:nvPicPr>
          <p:cNvPr id="5122" name="Picture 2" descr="http://www.jayway.com/wp-content/uploads/2015/03/vm-vs-docker-table.png"/>
          <p:cNvPicPr>
            <a:picLocks noChangeAspect="1" noChangeArrowheads="1"/>
          </p:cNvPicPr>
          <p:nvPr/>
        </p:nvPicPr>
        <p:blipFill rotWithShape="1">
          <a:blip r:embed="rId2">
            <a:extLst>
              <a:ext uri="{28A0092B-C50C-407E-A947-70E740481C1C}">
                <a14:useLocalDpi xmlns:a14="http://schemas.microsoft.com/office/drawing/2010/main" val="0"/>
              </a:ext>
            </a:extLst>
          </a:blip>
          <a:srcRect t="19198" b="5300"/>
          <a:stretch/>
        </p:blipFill>
        <p:spPr bwMode="auto">
          <a:xfrm>
            <a:off x="1703513" y="1634376"/>
            <a:ext cx="8001471" cy="453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37480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VM vs. </a:t>
            </a:r>
            <a:r>
              <a:rPr lang="et-EE" dirty="0" err="1"/>
              <a:t>Docker</a:t>
            </a:r>
            <a:r>
              <a:rPr lang="et-EE" dirty="0"/>
              <a:t> (</a:t>
            </a:r>
            <a:r>
              <a:rPr lang="et-EE" dirty="0" err="1"/>
              <a:t>Containers</a:t>
            </a:r>
            <a:r>
              <a:rPr lang="et-EE" dirty="0"/>
              <a:t>)</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45</a:t>
            </a:fld>
            <a:endParaRPr lang="et-EE"/>
          </a:p>
        </p:txBody>
      </p:sp>
      <p:pic>
        <p:nvPicPr>
          <p:cNvPr id="6150" name="Picture 6" descr="http://vmturbo.com/wp-content/uploads/2015/06/docker-comparison.png"/>
          <p:cNvPicPr>
            <a:picLocks noChangeAspect="1" noChangeArrowheads="1"/>
          </p:cNvPicPr>
          <p:nvPr/>
        </p:nvPicPr>
        <p:blipFill rotWithShape="1">
          <a:blip r:embed="rId2">
            <a:extLst>
              <a:ext uri="{28A0092B-C50C-407E-A947-70E740481C1C}">
                <a14:useLocalDpi xmlns:a14="http://schemas.microsoft.com/office/drawing/2010/main" val="0"/>
              </a:ext>
            </a:extLst>
          </a:blip>
          <a:srcRect b="8430"/>
          <a:stretch/>
        </p:blipFill>
        <p:spPr bwMode="auto">
          <a:xfrm>
            <a:off x="407582" y="1309947"/>
            <a:ext cx="7359057" cy="50464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p:cNvSpPr/>
          <p:nvPr/>
        </p:nvSpPr>
        <p:spPr>
          <a:xfrm>
            <a:off x="531628" y="2848620"/>
            <a:ext cx="2913320" cy="733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 name="TextBox 4"/>
          <p:cNvSpPr txBox="1"/>
          <p:nvPr/>
        </p:nvSpPr>
        <p:spPr>
          <a:xfrm>
            <a:off x="8424530" y="2256993"/>
            <a:ext cx="3115339" cy="1754326"/>
          </a:xfrm>
          <a:prstGeom prst="rect">
            <a:avLst/>
          </a:prstGeom>
          <a:noFill/>
        </p:spPr>
        <p:txBody>
          <a:bodyPr wrap="square" rtlCol="0">
            <a:spAutoFit/>
          </a:bodyPr>
          <a:lstStyle/>
          <a:p>
            <a:r>
              <a:rPr lang="et-EE" b="1" dirty="0"/>
              <a:t>Docker Engine</a:t>
            </a:r>
          </a:p>
          <a:p>
            <a:r>
              <a:rPr lang="en-US" dirty="0"/>
              <a:t>Docker engine is the layer on which Docker runs.</a:t>
            </a:r>
            <a:endParaRPr lang="et-EE" dirty="0"/>
          </a:p>
          <a:p>
            <a:r>
              <a:rPr lang="en-US" dirty="0"/>
              <a:t>It’s a lightweight runtime and tooling that manages containers, builds, and more. </a:t>
            </a:r>
            <a:endParaRPr lang="et-EE" dirty="0"/>
          </a:p>
        </p:txBody>
      </p:sp>
    </p:spTree>
    <p:extLst>
      <p:ext uri="{BB962C8B-B14F-4D97-AF65-F5344CB8AC3E}">
        <p14:creationId xmlns:p14="http://schemas.microsoft.com/office/powerpoint/2010/main" val="718496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0" y="5410200"/>
            <a:ext cx="10515600" cy="1066800"/>
          </a:xfrm>
        </p:spPr>
        <p:txBody>
          <a:bodyPr/>
          <a:lstStyle/>
          <a:p>
            <a:r>
              <a:rPr lang="en-US" dirty="0"/>
              <a:t>Gartner Hype Cycle</a:t>
            </a:r>
          </a:p>
        </p:txBody>
      </p:sp>
      <p:pic>
        <p:nvPicPr>
          <p:cNvPr id="6146" name="Picture 2" descr="https://cdn-images-1.medium.com/max/800/1*sGHbxxLdm87_n7tKQS3EU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051" y="310781"/>
            <a:ext cx="3909237" cy="2413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15898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Gartner Hype Cycle</a:t>
            </a:r>
          </a:p>
        </p:txBody>
      </p:sp>
      <p:pic>
        <p:nvPicPr>
          <p:cNvPr id="4" name="Picture 3"/>
          <p:cNvPicPr>
            <a:picLocks noChangeAspect="1"/>
          </p:cNvPicPr>
          <p:nvPr/>
        </p:nvPicPr>
        <p:blipFill>
          <a:blip r:embed="rId2"/>
          <a:stretch>
            <a:fillRect/>
          </a:stretch>
        </p:blipFill>
        <p:spPr>
          <a:xfrm>
            <a:off x="2083594" y="1690688"/>
            <a:ext cx="8024812" cy="4910159"/>
          </a:xfrm>
          <a:prstGeom prst="rect">
            <a:avLst/>
          </a:prstGeom>
        </p:spPr>
      </p:pic>
    </p:spTree>
    <p:extLst>
      <p:ext uri="{BB962C8B-B14F-4D97-AF65-F5344CB8AC3E}">
        <p14:creationId xmlns:p14="http://schemas.microsoft.com/office/powerpoint/2010/main" val="38229823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4962" y="5617029"/>
            <a:ext cx="10515600" cy="1023628"/>
          </a:xfrm>
        </p:spPr>
        <p:txBody>
          <a:bodyPr/>
          <a:lstStyle/>
          <a:p>
            <a:r>
              <a:rPr lang="en-US" dirty="0"/>
              <a:t>Monolithic Applications</a:t>
            </a:r>
          </a:p>
        </p:txBody>
      </p:sp>
      <p:pic>
        <p:nvPicPr>
          <p:cNvPr id="1026" name="Picture 2" descr="Pildiotsingu Monolithic Applications tul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9548" y="484879"/>
            <a:ext cx="5603256" cy="284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240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115888"/>
            <a:ext cx="8229600" cy="927100"/>
          </a:xfrm>
        </p:spPr>
        <p:txBody>
          <a:bodyPr/>
          <a:lstStyle/>
          <a:p>
            <a:pPr eaLnBrk="1" hangingPunct="1"/>
            <a:r>
              <a:rPr lang="en-US" sz="3600" dirty="0"/>
              <a:t>Traditional Applications:</a:t>
            </a:r>
          </a:p>
        </p:txBody>
      </p:sp>
      <p:pic>
        <p:nvPicPr>
          <p:cNvPr id="8195" name="Picture 6" descr="AIWA-0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27649" y="1196753"/>
            <a:ext cx="6048375" cy="5522913"/>
          </a:xfrm>
          <a:noFill/>
        </p:spPr>
      </p:pic>
      <p:sp>
        <p:nvSpPr>
          <p:cNvPr id="8196" name="WordArt 8"/>
          <p:cNvSpPr>
            <a:spLocks noChangeArrowheads="1" noChangeShapeType="1" noTextEdit="1"/>
          </p:cNvSpPr>
          <p:nvPr/>
        </p:nvSpPr>
        <p:spPr bwMode="auto">
          <a:xfrm>
            <a:off x="3114676" y="1125538"/>
            <a:ext cx="5972175" cy="647700"/>
          </a:xfrm>
          <a:prstGeom prst="rect">
            <a:avLst/>
          </a:prstGeom>
        </p:spPr>
        <p:txBody>
          <a:bodyPr wrap="none" fromWordArt="1">
            <a:prstTxWarp prst="textPlain">
              <a:avLst>
                <a:gd name="adj" fmla="val 50000"/>
              </a:avLst>
            </a:prstTxWarp>
          </a:bodyPr>
          <a:lstStyle/>
          <a:p>
            <a:pPr algn="ctr"/>
            <a:r>
              <a:rPr lang="et-EE" sz="3600" kern="10">
                <a:ln w="9525">
                  <a:solidFill>
                    <a:srgbClr val="000000"/>
                  </a:solidFill>
                  <a:round/>
                  <a:headEnd/>
                  <a:tailEnd/>
                </a:ln>
                <a:solidFill>
                  <a:srgbClr val="FFFFFF"/>
                </a:solidFill>
                <a:latin typeface="Arial Black"/>
              </a:rPr>
              <a:t>Everything is integrated</a:t>
            </a:r>
          </a:p>
        </p:txBody>
      </p:sp>
    </p:spTree>
    <p:extLst>
      <p:ext uri="{BB962C8B-B14F-4D97-AF65-F5344CB8AC3E}">
        <p14:creationId xmlns:p14="http://schemas.microsoft.com/office/powerpoint/2010/main" val="35365848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3600" dirty="0"/>
              <a:t>But, what happens if...</a:t>
            </a:r>
          </a:p>
        </p:txBody>
      </p:sp>
      <p:sp>
        <p:nvSpPr>
          <p:cNvPr id="12291" name="Rectangle 3"/>
          <p:cNvSpPr>
            <a:spLocks noGrp="1" noChangeArrowheads="1"/>
          </p:cNvSpPr>
          <p:nvPr>
            <p:ph type="body" idx="1"/>
          </p:nvPr>
        </p:nvSpPr>
        <p:spPr/>
        <p:txBody>
          <a:bodyPr/>
          <a:lstStyle/>
          <a:p>
            <a:pPr eaLnBrk="1" hangingPunct="1"/>
            <a:r>
              <a:rPr lang="en-US" sz="3200" dirty="0"/>
              <a:t>We want a double cassette</a:t>
            </a:r>
          </a:p>
          <a:p>
            <a:pPr eaLnBrk="1" hangingPunct="1"/>
            <a:r>
              <a:rPr lang="en-US" sz="3200" dirty="0"/>
              <a:t>Or a CD player</a:t>
            </a:r>
          </a:p>
          <a:p>
            <a:pPr eaLnBrk="1" hangingPunct="1"/>
            <a:r>
              <a:rPr lang="en-US" sz="3200" dirty="0"/>
              <a:t>Or a digital radio</a:t>
            </a:r>
          </a:p>
          <a:p>
            <a:pPr eaLnBrk="1" hangingPunct="1"/>
            <a:r>
              <a:rPr lang="en-US" sz="3200" dirty="0"/>
              <a:t>...</a:t>
            </a:r>
          </a:p>
          <a:p>
            <a:pPr eaLnBrk="1" hangingPunct="1"/>
            <a:endParaRPr lang="en-US" sz="3200" dirty="0"/>
          </a:p>
        </p:txBody>
      </p:sp>
    </p:spTree>
    <p:extLst>
      <p:ext uri="{BB962C8B-B14F-4D97-AF65-F5344CB8AC3E}">
        <p14:creationId xmlns:p14="http://schemas.microsoft.com/office/powerpoint/2010/main" val="15508163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dirty="0"/>
              <a:t>We have to change the whole thing</a:t>
            </a:r>
          </a:p>
        </p:txBody>
      </p:sp>
      <p:pic>
        <p:nvPicPr>
          <p:cNvPr id="13315" name="Picture 4" descr="radio-bp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644901" y="2400301"/>
            <a:ext cx="4900613" cy="2925763"/>
          </a:xfrm>
          <a:noFill/>
        </p:spPr>
      </p:pic>
    </p:spTree>
    <p:extLst>
      <p:ext uri="{BB962C8B-B14F-4D97-AF65-F5344CB8AC3E}">
        <p14:creationId xmlns:p14="http://schemas.microsoft.com/office/powerpoint/2010/main" val="5386004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z="4000" dirty="0"/>
              <a:t>Again</a:t>
            </a:r>
          </a:p>
        </p:txBody>
      </p:sp>
      <p:pic>
        <p:nvPicPr>
          <p:cNvPr id="14339" name="Picture 4" descr="radi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9525" y="1600201"/>
            <a:ext cx="4552950" cy="4525963"/>
          </a:xfrm>
          <a:noFill/>
        </p:spPr>
      </p:pic>
    </p:spTree>
    <p:extLst>
      <p:ext uri="{BB962C8B-B14F-4D97-AF65-F5344CB8AC3E}">
        <p14:creationId xmlns:p14="http://schemas.microsoft.com/office/powerpoint/2010/main" val="2785473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TotalTime>
  <Words>993</Words>
  <Application>Microsoft Office PowerPoint</Application>
  <PresentationFormat>Widescreen</PresentationFormat>
  <Paragraphs>200</Paragraphs>
  <Slides>47</Slides>
  <Notes>11</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47</vt:i4>
      </vt:variant>
    </vt:vector>
  </HeadingPairs>
  <TitlesOfParts>
    <vt:vector size="59" baseType="lpstr">
      <vt:lpstr>Arial</vt:lpstr>
      <vt:lpstr>Arial Black</vt:lpstr>
      <vt:lpstr>Calibri</vt:lpstr>
      <vt:lpstr>Calibri Light</vt:lpstr>
      <vt:lpstr>Gill Sans MT</vt:lpstr>
      <vt:lpstr>Lucida Sans Unicode</vt:lpstr>
      <vt:lpstr>Tahoma</vt:lpstr>
      <vt:lpstr>Times New Roman</vt:lpstr>
      <vt:lpstr>Wingdings 2</vt:lpstr>
      <vt:lpstr>Wingdings 3</vt:lpstr>
      <vt:lpstr>Office Theme</vt:lpstr>
      <vt:lpstr>Dividend</vt:lpstr>
      <vt:lpstr>SITE Reliability Engineering Training  phase 2 – JAN 4th to Jan 29th</vt:lpstr>
      <vt:lpstr>Contents [Module 4] [Assignment 4] JAN 4th – 8th</vt:lpstr>
      <vt:lpstr>PowerPoint Presentation</vt:lpstr>
      <vt:lpstr>Agenda</vt:lpstr>
      <vt:lpstr>Monolithic Applications</vt:lpstr>
      <vt:lpstr>Traditional Applications:</vt:lpstr>
      <vt:lpstr>But, what happens if...</vt:lpstr>
      <vt:lpstr>We have to change the whole thing</vt:lpstr>
      <vt:lpstr>Again</vt:lpstr>
      <vt:lpstr>With Modular Applications</vt:lpstr>
      <vt:lpstr>With Modular Applications</vt:lpstr>
      <vt:lpstr>PowerPoint Presentation</vt:lpstr>
      <vt:lpstr>Monolithic Applications</vt:lpstr>
      <vt:lpstr>Scaling Monolithic Application</vt:lpstr>
      <vt:lpstr>Monolithic Application with Increased Number of Features</vt:lpstr>
      <vt:lpstr>Service Oriented Architecture (SOA)</vt:lpstr>
      <vt:lpstr>How to Buy Tomatos?</vt:lpstr>
      <vt:lpstr>How to Access the Service?</vt:lpstr>
      <vt:lpstr>Service-Oriented Architecture (SOA): </vt:lpstr>
      <vt:lpstr>SOA Components and Operations</vt:lpstr>
      <vt:lpstr>How SOA Works?</vt:lpstr>
      <vt:lpstr>Broker Design Pattern Dynamics</vt:lpstr>
      <vt:lpstr>Open Group SOA Reference Architecture (SOA RA) </vt:lpstr>
      <vt:lpstr>How did it come to SOA?</vt:lpstr>
      <vt:lpstr>SOA Challenges</vt:lpstr>
      <vt:lpstr>Evolution of Application Integration Patterns</vt:lpstr>
      <vt:lpstr>Microservices</vt:lpstr>
      <vt:lpstr>PowerPoint Presentation</vt:lpstr>
      <vt:lpstr>PowerPoint Presentation</vt:lpstr>
      <vt:lpstr>Microservices</vt:lpstr>
      <vt:lpstr>Microservices</vt:lpstr>
      <vt:lpstr>Microservices Accessing the  Shared Database</vt:lpstr>
      <vt:lpstr>Microservices Characteristics</vt:lpstr>
      <vt:lpstr>Service Discovery</vt:lpstr>
      <vt:lpstr>Microservices. Scalability</vt:lpstr>
      <vt:lpstr>Docker</vt:lpstr>
      <vt:lpstr>Docker: Containerization for Software</vt:lpstr>
      <vt:lpstr>Docker </vt:lpstr>
      <vt:lpstr>Virtual Machine</vt:lpstr>
      <vt:lpstr>Container</vt:lpstr>
      <vt:lpstr>So why Docker?</vt:lpstr>
      <vt:lpstr>Docker Benefits</vt:lpstr>
      <vt:lpstr>Why Docker?</vt:lpstr>
      <vt:lpstr>VM vs. Docker</vt:lpstr>
      <vt:lpstr>VM vs. Docker (Containers)</vt:lpstr>
      <vt:lpstr>Gartner Hype Cycle</vt:lpstr>
      <vt:lpstr>Gartner Hype Cycle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Leis</dc:creator>
  <cp:lastModifiedBy>Krishna Murthy P</cp:lastModifiedBy>
  <cp:revision>63</cp:revision>
  <dcterms:created xsi:type="dcterms:W3CDTF">2016-10-31T13:05:19Z</dcterms:created>
  <dcterms:modified xsi:type="dcterms:W3CDTF">2021-01-04T03:25:42Z</dcterms:modified>
</cp:coreProperties>
</file>